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2"/>
  </p:notesMasterIdLst>
  <p:handoutMasterIdLst>
    <p:handoutMasterId r:id="rId43"/>
  </p:handoutMasterIdLst>
  <p:sldIdLst>
    <p:sldId id="264" r:id="rId2"/>
    <p:sldId id="706" r:id="rId3"/>
    <p:sldId id="269" r:id="rId4"/>
    <p:sldId id="267" r:id="rId5"/>
    <p:sldId id="920" r:id="rId6"/>
    <p:sldId id="731" r:id="rId7"/>
    <p:sldId id="724" r:id="rId8"/>
    <p:sldId id="725" r:id="rId9"/>
    <p:sldId id="732" r:id="rId10"/>
    <p:sldId id="728" r:id="rId11"/>
    <p:sldId id="727" r:id="rId12"/>
    <p:sldId id="733" r:id="rId13"/>
    <p:sldId id="734" r:id="rId14"/>
    <p:sldId id="720" r:id="rId15"/>
    <p:sldId id="919" r:id="rId16"/>
    <p:sldId id="589" r:id="rId17"/>
    <p:sldId id="506" r:id="rId18"/>
    <p:sldId id="921" r:id="rId19"/>
    <p:sldId id="274" r:id="rId20"/>
    <p:sldId id="272" r:id="rId21"/>
    <p:sldId id="509" r:id="rId22"/>
    <p:sldId id="924" r:id="rId23"/>
    <p:sldId id="923" r:id="rId24"/>
    <p:sldId id="722" r:id="rId25"/>
    <p:sldId id="681" r:id="rId26"/>
    <p:sldId id="305" r:id="rId27"/>
    <p:sldId id="291" r:id="rId28"/>
    <p:sldId id="723" r:id="rId29"/>
    <p:sldId id="695" r:id="rId30"/>
    <p:sldId id="700" r:id="rId31"/>
    <p:sldId id="697" r:id="rId32"/>
    <p:sldId id="702" r:id="rId33"/>
    <p:sldId id="698" r:id="rId34"/>
    <p:sldId id="703" r:id="rId35"/>
    <p:sldId id="712" r:id="rId36"/>
    <p:sldId id="709" r:id="rId37"/>
    <p:sldId id="718" r:id="rId38"/>
    <p:sldId id="268" r:id="rId39"/>
    <p:sldId id="730" r:id="rId40"/>
    <p:sldId id="726" r:id="rId41"/>
  </p:sldIdLst>
  <p:sldSz cx="12192000" cy="6858000"/>
  <p:notesSz cx="10234613" cy="71040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2"/>
    <a:srgbClr val="FFFFFF"/>
    <a:srgbClr val="0070BB"/>
    <a:srgbClr val="FFFF00"/>
    <a:srgbClr val="0075CC"/>
    <a:srgbClr val="0078D2"/>
    <a:srgbClr val="0094DE"/>
    <a:srgbClr val="00AAE6"/>
    <a:srgbClr val="5CA3D7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21" autoAdjust="0"/>
    <p:restoredTop sz="95268" autoAdjust="0"/>
  </p:normalViewPr>
  <p:slideViewPr>
    <p:cSldViewPr>
      <p:cViewPr varScale="1">
        <p:scale>
          <a:sx n="83" d="100"/>
          <a:sy n="83" d="100"/>
        </p:scale>
        <p:origin x="74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38"/>
    </p:cViewPr>
  </p:sorterViewPr>
  <p:notesViewPr>
    <p:cSldViewPr>
      <p:cViewPr varScale="1">
        <p:scale>
          <a:sx n="108" d="100"/>
          <a:sy n="108" d="100"/>
        </p:scale>
        <p:origin x="2172" y="102"/>
      </p:cViewPr>
      <p:guideLst>
        <p:guide orient="horz" pos="2238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GDFS3\Home$\ulrike.sorge\eigene%20dateien\Milchviehindustrie%20Bayern\Antibiotikaverbrauch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TGDFS3\Home$\ulrike.sorge\eigene%20dateien\Vortr&#228;ge\WBC2022_&#196;skPos\Resistenz-Entwicklung%202012-202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GDFS3\Home$\ulrike.sorge\eigene%20dateien\Vortr&#228;ge\WBC2022_&#196;skPos\Resistenz-Entwicklung%202012-2021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TGDFS3\Home$\ulrike.sorge\eigene%20dateien\Vortr&#228;ge\WBC2022_&#196;skPos\Resistenz-Entwicklung%202012-20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TGDFS3\Home$\ulrike.sorge\eigene%20Dateien\EGD%20Berichte\2021\Graphiken\Erregerresistenzen%202015-202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TGDFS3\Home$\ulrike.sorge\eigene%20Dateien\EGD%20Berichte\2021\Graphiken\Erregerresistenzen%202015-202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TGDFS3\Home$\ulrike.sorge\eigene%20Dateien\EGD%20Berichte\2021\Graphiken\Erregerresistenzen%202015-2021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TGDFS3\Home$\ulrike.sorge\eigene%20Dateien\EGD%20Projekte\STAR%20Initiative\2021\20220201%20STAR_Graphiken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TGDFS3\Home$\ulrike.sorge\eigene%20Dateien\EGD%20Projekte\STAR%20Initiative\2021\20220201%20STAR_Graphiken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TGDFS3\Home$\ulrike.sorge\eigene%20dateien\Milchviehindustrie%20Bayern\MPR%20Listen\Hemmstoffe%20ab%202015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\\TGDFS3\Home$\ulrike.sorge\eigene%20dateien\Milchviehindustrie%20Bayern\MPR%20Listen\Hemmstoffe%20ab%20201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TGDFS3\Home$\ulrike.sorge\eigene%20dateien\Milchviehindustrie%20Bayern\Antibiotikaverbrauch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TGDFS3\Home$\ulrike.sorge\eigene%20dateien\Milchviehindustrie%20Bayern\Antibiotikaverbrauch%202022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TGDFS3\Home$\ulrike.sorge\eigene%20dateien\Milchviehindustrie%20Bayern\Antibiotikaverbrauch%20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TGDFS3\Home$\ulrike.sorge\eigene%20dateien\Milchviehindustrie%20Bayern\Antibiotikaverbrauch%20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TGDFS3\Home$\ulrike.sorge\eigene%20dateien\Milchviehindustrie%20Bayern\Antibiotikaverbrauch%20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TGDFS3\Home$\ulrike.sorge\eigene%20dateien\Milchviehindustrie%20Bayern\Antibiotikaverbrauch%202022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TGDFS3\Home$\ulrike.sorge\eigene%20dateien\EGD\Zellzahlen%201998%20bis%20202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TGDFS3\Home$\ulrike.sorge\eigene%20dateien\Vortr&#228;ge\WBC2022_&#196;skPos\Resistenz-Entwicklung%202012-202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Gesamtmenge</a:t>
            </a:r>
            <a:r>
              <a:rPr lang="en-US" sz="2000" dirty="0"/>
              <a:t> </a:t>
            </a:r>
            <a:r>
              <a:rPr lang="en-US" sz="2000" dirty="0" err="1"/>
              <a:t>i.T</a:t>
            </a:r>
            <a:r>
              <a:rPr lang="en-US" sz="2000" dirty="0"/>
              <a:t>.</a:t>
            </a:r>
          </a:p>
        </c:rich>
      </c:tx>
      <c:layout>
        <c:manualLayout>
          <c:xMode val="edge"/>
          <c:yMode val="edge"/>
          <c:x val="0.66663358147229124"/>
          <c:y val="0.109904153354632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1.2131237937689551E-2"/>
          <c:y val="2.8115015974440896E-2"/>
          <c:w val="0.97573752412462089"/>
          <c:h val="0.87610636210409798"/>
        </c:manualLayout>
      </c:layout>
      <c:barChart>
        <c:barDir val="col"/>
        <c:grouping val="clustered"/>
        <c:varyColors val="0"/>
        <c:ser>
          <c:idx val="15"/>
          <c:order val="14"/>
          <c:tx>
            <c:strRef>
              <c:f>Tabelle2!$A$16</c:f>
              <c:strCache>
                <c:ptCount val="1"/>
                <c:pt idx="0">
                  <c:v>Gesamtmenge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Tabelle2!$B$1:$L$1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Tabelle2!$B$16:$L$16</c:f>
              <c:numCache>
                <c:formatCode>General</c:formatCode>
                <c:ptCount val="11"/>
                <c:pt idx="0">
                  <c:v>1705.7</c:v>
                </c:pt>
                <c:pt idx="1">
                  <c:v>1619</c:v>
                </c:pt>
                <c:pt idx="2">
                  <c:v>1451.6</c:v>
                </c:pt>
                <c:pt idx="3">
                  <c:v>1238.3</c:v>
                </c:pt>
                <c:pt idx="4">
                  <c:v>805.3</c:v>
                </c:pt>
                <c:pt idx="5">
                  <c:v>742.3</c:v>
                </c:pt>
                <c:pt idx="6">
                  <c:v>733.1</c:v>
                </c:pt>
                <c:pt idx="7">
                  <c:v>722.4</c:v>
                </c:pt>
                <c:pt idx="8">
                  <c:v>670.3</c:v>
                </c:pt>
                <c:pt idx="9">
                  <c:v>700.7</c:v>
                </c:pt>
                <c:pt idx="10">
                  <c:v>600.6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2-4A5E-A711-E7DF6D9404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30284128"/>
        <c:axId val="1633732064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Tabelle2!$A$2</c15:sqref>
                        </c15:formulaRef>
                      </c:ext>
                    </c:extLst>
                    <c:strCache>
                      <c:ptCount val="1"/>
                      <c:pt idx="0">
                        <c:v>Aminoglykoside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Tabelle2!$B$1:$L$1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Tabelle2!$B$2:$L$2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47.145000000000003</c:v>
                      </c:pt>
                      <c:pt idx="1">
                        <c:v>40.469000000000001</c:v>
                      </c:pt>
                      <c:pt idx="2">
                        <c:v>39.371000000000002</c:v>
                      </c:pt>
                      <c:pt idx="3">
                        <c:v>37.776000000000003</c:v>
                      </c:pt>
                      <c:pt idx="4">
                        <c:v>24.687000000000001</c:v>
                      </c:pt>
                      <c:pt idx="5">
                        <c:v>26.14</c:v>
                      </c:pt>
                      <c:pt idx="6">
                        <c:v>29.303000000000001</c:v>
                      </c:pt>
                      <c:pt idx="7">
                        <c:v>29.506</c:v>
                      </c:pt>
                      <c:pt idx="8">
                        <c:v>34.023000000000003</c:v>
                      </c:pt>
                      <c:pt idx="9">
                        <c:v>36.292000000000002</c:v>
                      </c:pt>
                      <c:pt idx="10">
                        <c:v>30.186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172-4A5E-A711-E7DF6D940473}"/>
                  </c:ext>
                </c:extLst>
              </c15:ser>
            </c15:filteredBarSeries>
            <c15:filteredBar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Tabelle2!$A$3</c15:sqref>
                        </c15:formulaRef>
                      </c:ext>
                    </c:extLst>
                    <c:strCache>
                      <c:ptCount val="1"/>
                      <c:pt idx="0">
                        <c:v>Cephalosp., 1. Gen.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Tabelle2!$B$1:$L$1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Tabelle2!$B$3:$L$3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2.0299999999999998</c:v>
                      </c:pt>
                      <c:pt idx="1">
                        <c:v>2.06</c:v>
                      </c:pt>
                      <c:pt idx="2">
                        <c:v>2.0569999999999999</c:v>
                      </c:pt>
                      <c:pt idx="3">
                        <c:v>2.073</c:v>
                      </c:pt>
                      <c:pt idx="4">
                        <c:v>1.9470000000000001</c:v>
                      </c:pt>
                      <c:pt idx="5">
                        <c:v>1.962</c:v>
                      </c:pt>
                      <c:pt idx="6">
                        <c:v>1.974</c:v>
                      </c:pt>
                      <c:pt idx="7">
                        <c:v>2.1</c:v>
                      </c:pt>
                      <c:pt idx="8">
                        <c:v>2.0910000000000002</c:v>
                      </c:pt>
                      <c:pt idx="9">
                        <c:v>1.976</c:v>
                      </c:pt>
                      <c:pt idx="10">
                        <c:v>2.157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F172-4A5E-A711-E7DF6D940473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Tabelle2!$A$4</c15:sqref>
                        </c15:formulaRef>
                      </c:ext>
                    </c:extLst>
                    <c:strCache>
                      <c:ptCount val="1"/>
                      <c:pt idx="0">
                        <c:v>Cephalosp., 3. Gen.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Tabelle2!$B$1:$L$1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Tabelle2!$B$4:$L$4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2.0569999999999999</c:v>
                      </c:pt>
                      <c:pt idx="1">
                        <c:v>2.3460000000000001</c:v>
                      </c:pt>
                      <c:pt idx="2">
                        <c:v>2.3199999999999998</c:v>
                      </c:pt>
                      <c:pt idx="3">
                        <c:v>2.3149999999999999</c:v>
                      </c:pt>
                      <c:pt idx="4">
                        <c:v>2.2799999999999998</c:v>
                      </c:pt>
                      <c:pt idx="5">
                        <c:v>2.3010000000000002</c:v>
                      </c:pt>
                      <c:pt idx="6">
                        <c:v>2.335</c:v>
                      </c:pt>
                      <c:pt idx="7">
                        <c:v>1.256</c:v>
                      </c:pt>
                      <c:pt idx="8">
                        <c:v>1.0249999999999999</c:v>
                      </c:pt>
                      <c:pt idx="9">
                        <c:v>0.98599999999999999</c:v>
                      </c:pt>
                      <c:pt idx="10">
                        <c:v>0.92600000000000005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172-4A5E-A711-E7DF6D940473}"/>
                  </c:ext>
                </c:extLst>
              </c15:ser>
            </c15:filteredBarSeries>
            <c15:filteredBar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Tabelle2!$A$5</c15:sqref>
                        </c15:formulaRef>
                      </c:ext>
                    </c:extLst>
                    <c:strCache>
                      <c:ptCount val="1"/>
                      <c:pt idx="0">
                        <c:v>Cephalosp., 4. Gen.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Tabelle2!$B$1:$L$1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Tabelle2!$B$5:$L$5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1.427</c:v>
                      </c:pt>
                      <c:pt idx="1">
                        <c:v>1.399</c:v>
                      </c:pt>
                      <c:pt idx="2">
                        <c:v>1.363</c:v>
                      </c:pt>
                      <c:pt idx="3">
                        <c:v>1.401</c:v>
                      </c:pt>
                      <c:pt idx="4">
                        <c:v>1.325</c:v>
                      </c:pt>
                      <c:pt idx="5">
                        <c:v>1.1220000000000001</c:v>
                      </c:pt>
                      <c:pt idx="6">
                        <c:v>1.0620000000000001</c:v>
                      </c:pt>
                      <c:pt idx="7">
                        <c:v>0.47399999999999998</c:v>
                      </c:pt>
                      <c:pt idx="8">
                        <c:v>0.29499999999999998</c:v>
                      </c:pt>
                      <c:pt idx="9">
                        <c:v>0.28999999999999998</c:v>
                      </c:pt>
                      <c:pt idx="10">
                        <c:v>0.252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172-4A5E-A711-E7DF6D940473}"/>
                  </c:ext>
                </c:extLst>
              </c15:ser>
            </c15:filteredBarSeries>
            <c15:filteredBar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Tabelle2!$A$6</c15:sqref>
                        </c15:formulaRef>
                      </c:ext>
                    </c:extLst>
                    <c:strCache>
                      <c:ptCount val="1"/>
                      <c:pt idx="0">
                        <c:v>Fenicole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Tabelle2!$B$1:$L$1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Tabelle2!$B$6:$L$6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6.1189999999999998</c:v>
                      </c:pt>
                      <c:pt idx="1">
                        <c:v>5.7039999999999997</c:v>
                      </c:pt>
                      <c:pt idx="2">
                        <c:v>5.23</c:v>
                      </c:pt>
                      <c:pt idx="3">
                        <c:v>5.2729999999999997</c:v>
                      </c:pt>
                      <c:pt idx="4">
                        <c:v>5.0259999999999998</c:v>
                      </c:pt>
                      <c:pt idx="5">
                        <c:v>5.1210000000000004</c:v>
                      </c:pt>
                      <c:pt idx="6">
                        <c:v>5.577</c:v>
                      </c:pt>
                      <c:pt idx="7">
                        <c:v>6.0359999999999996</c:v>
                      </c:pt>
                      <c:pt idx="8">
                        <c:v>6.3179999999999996</c:v>
                      </c:pt>
                      <c:pt idx="9">
                        <c:v>6.306</c:v>
                      </c:pt>
                      <c:pt idx="10">
                        <c:v>5.7679999999999998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172-4A5E-A711-E7DF6D940473}"/>
                  </c:ext>
                </c:extLst>
              </c15:ser>
            </c15:filteredBarSeries>
            <c15:filteredBar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Tabelle2!$A$7</c15:sqref>
                        </c15:formulaRef>
                      </c:ext>
                    </c:extLst>
                    <c:strCache>
                      <c:ptCount val="1"/>
                      <c:pt idx="0">
                        <c:v>Fluorchinolone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Tabelle2!$B$1:$L$1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Tabelle2!$B$7:$L$7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8.2469999999999999</c:v>
                      </c:pt>
                      <c:pt idx="1">
                        <c:v>10.382</c:v>
                      </c:pt>
                      <c:pt idx="2">
                        <c:v>12.125</c:v>
                      </c:pt>
                      <c:pt idx="3">
                        <c:v>12.346</c:v>
                      </c:pt>
                      <c:pt idx="4">
                        <c:v>10.555</c:v>
                      </c:pt>
                      <c:pt idx="5">
                        <c:v>9.3390000000000004</c:v>
                      </c:pt>
                      <c:pt idx="6">
                        <c:v>9.9049999999999994</c:v>
                      </c:pt>
                      <c:pt idx="7">
                        <c:v>77.17</c:v>
                      </c:pt>
                      <c:pt idx="8">
                        <c:v>6.0030000000000001</c:v>
                      </c:pt>
                      <c:pt idx="9">
                        <c:v>6.4080000000000004</c:v>
                      </c:pt>
                      <c:pt idx="10">
                        <c:v>5.57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172-4A5E-A711-E7DF6D940473}"/>
                  </c:ext>
                </c:extLst>
              </c15:ser>
            </c15:filteredBarSeries>
            <c15:filteredBar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Tabelle2!$A$8</c15:sqref>
                        </c15:formulaRef>
                      </c:ext>
                    </c:extLst>
                    <c:strCache>
                      <c:ptCount val="1"/>
                      <c:pt idx="0">
                        <c:v>Folsäureantagonisten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Tabelle2!$B$1:$L$1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Tabelle2!$B$8:$L$8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29.884</c:v>
                      </c:pt>
                      <c:pt idx="1">
                        <c:v>26.164000000000001</c:v>
                      </c:pt>
                      <c:pt idx="2">
                        <c:v>24.327000000000002</c:v>
                      </c:pt>
                      <c:pt idx="3">
                        <c:v>19.143999999999998</c:v>
                      </c:pt>
                      <c:pt idx="4">
                        <c:v>10.260999999999999</c:v>
                      </c:pt>
                      <c:pt idx="5">
                        <c:v>9.7680000000000007</c:v>
                      </c:pt>
                      <c:pt idx="6">
                        <c:v>7.8079999999999998</c:v>
                      </c:pt>
                      <c:pt idx="7">
                        <c:v>7.9969999999999999</c:v>
                      </c:pt>
                      <c:pt idx="8">
                        <c:v>8.1240000000000006</c:v>
                      </c:pt>
                      <c:pt idx="9">
                        <c:v>8.8859999999999992</c:v>
                      </c:pt>
                      <c:pt idx="10">
                        <c:v>9.0980000000000008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F172-4A5E-A711-E7DF6D940473}"/>
                  </c:ext>
                </c:extLst>
              </c15:ser>
            </c15:filteredBarSeries>
            <c15:filteredBar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Tabelle2!$A$9</c15:sqref>
                        </c15:formulaRef>
                      </c:ext>
                    </c:extLst>
                    <c:strCache>
                      <c:ptCount val="1"/>
                      <c:pt idx="0">
                        <c:v>Lincosamide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Tabelle2!$B$1:$L$1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Tabelle2!$B$9:$L$9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16.809000000000001</c:v>
                      </c:pt>
                      <c:pt idx="1">
                        <c:v>15.388999999999999</c:v>
                      </c:pt>
                      <c:pt idx="2">
                        <c:v>16.896000000000001</c:v>
                      </c:pt>
                      <c:pt idx="3">
                        <c:v>14.614000000000001</c:v>
                      </c:pt>
                      <c:pt idx="4">
                        <c:v>10.769</c:v>
                      </c:pt>
                      <c:pt idx="5">
                        <c:v>9.8770000000000007</c:v>
                      </c:pt>
                      <c:pt idx="6">
                        <c:v>10.856999999999999</c:v>
                      </c:pt>
                      <c:pt idx="7">
                        <c:v>9.91</c:v>
                      </c:pt>
                      <c:pt idx="8">
                        <c:v>13.285</c:v>
                      </c:pt>
                      <c:pt idx="9">
                        <c:v>12.87</c:v>
                      </c:pt>
                      <c:pt idx="10">
                        <c:v>12.718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172-4A5E-A711-E7DF6D940473}"/>
                  </c:ext>
                </c:extLst>
              </c15:ser>
            </c15:filteredBarSeries>
            <c15:filteredBar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Tabelle2!$A$10</c15:sqref>
                        </c15:formulaRef>
                      </c:ext>
                    </c:extLst>
                    <c:strCache>
                      <c:ptCount val="1"/>
                      <c:pt idx="0">
                        <c:v>Makrolide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Tabelle2!$B$1:$L$1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Tabelle2!$B$10:$L$10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173.137</c:v>
                      </c:pt>
                      <c:pt idx="1">
                        <c:v>144.67599999999999</c:v>
                      </c:pt>
                      <c:pt idx="2">
                        <c:v>126.04600000000001</c:v>
                      </c:pt>
                      <c:pt idx="3">
                        <c:v>108.667</c:v>
                      </c:pt>
                      <c:pt idx="4">
                        <c:v>52.463000000000001</c:v>
                      </c:pt>
                      <c:pt idx="5">
                        <c:v>54.662999999999997</c:v>
                      </c:pt>
                      <c:pt idx="6">
                        <c:v>54.722999999999999</c:v>
                      </c:pt>
                      <c:pt idx="7">
                        <c:v>58.677</c:v>
                      </c:pt>
                      <c:pt idx="8">
                        <c:v>57.115000000000002</c:v>
                      </c:pt>
                      <c:pt idx="9">
                        <c:v>60.787999999999997</c:v>
                      </c:pt>
                      <c:pt idx="10">
                        <c:v>46.453000000000003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F172-4A5E-A711-E7DF6D940473}"/>
                  </c:ext>
                </c:extLst>
              </c15:ser>
            </c15:filteredBarSeries>
            <c15:filteredBar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Tabelle2!$A$11</c15:sqref>
                        </c15:formulaRef>
                      </c:ext>
                    </c:extLst>
                    <c:strCache>
                      <c:ptCount val="1"/>
                      <c:pt idx="0">
                        <c:v>Penicilline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Tabelle2!$B$1:$L$1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Tabelle2!$B$11:$L$11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527.93899999999996</c:v>
                      </c:pt>
                      <c:pt idx="1">
                        <c:v>500.69299999999998</c:v>
                      </c:pt>
                      <c:pt idx="2">
                        <c:v>473.20400000000001</c:v>
                      </c:pt>
                      <c:pt idx="3">
                        <c:v>449.791</c:v>
                      </c:pt>
                      <c:pt idx="4">
                        <c:v>299.44600000000003</c:v>
                      </c:pt>
                      <c:pt idx="5">
                        <c:v>278.96899999999999</c:v>
                      </c:pt>
                      <c:pt idx="6">
                        <c:v>269.05599999999998</c:v>
                      </c:pt>
                      <c:pt idx="7">
                        <c:v>271.16800000000001</c:v>
                      </c:pt>
                      <c:pt idx="8">
                        <c:v>263.60700000000003</c:v>
                      </c:pt>
                      <c:pt idx="9">
                        <c:v>277.673</c:v>
                      </c:pt>
                      <c:pt idx="10">
                        <c:v>234.99299999999999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F172-4A5E-A711-E7DF6D94047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Tabelle2!$A$12</c15:sqref>
                        </c15:formulaRef>
                      </c:ext>
                    </c:extLst>
                    <c:strCache>
                      <c:ptCount val="1"/>
                      <c:pt idx="0">
                        <c:v>Pleuromutiline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Tabelle2!$B$1:$L$1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Tabelle2!$B$12:$L$12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14.101000000000001</c:v>
                      </c:pt>
                      <c:pt idx="1">
                        <c:v>18.361999999999998</c:v>
                      </c:pt>
                      <c:pt idx="2">
                        <c:v>15.456</c:v>
                      </c:pt>
                      <c:pt idx="3">
                        <c:v>12.978</c:v>
                      </c:pt>
                      <c:pt idx="4">
                        <c:v>11.218</c:v>
                      </c:pt>
                      <c:pt idx="5">
                        <c:v>9.9440000000000008</c:v>
                      </c:pt>
                      <c:pt idx="6">
                        <c:v>13.374000000000001</c:v>
                      </c:pt>
                      <c:pt idx="7">
                        <c:v>8.2330000000000005</c:v>
                      </c:pt>
                      <c:pt idx="8">
                        <c:v>7.7320000000000002</c:v>
                      </c:pt>
                      <c:pt idx="9">
                        <c:v>10.526999999999999</c:v>
                      </c:pt>
                      <c:pt idx="10">
                        <c:v>7.9729999999999999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F172-4A5E-A711-E7DF6D94047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Tabelle2!$A$13</c15:sqref>
                        </c15:formulaRef>
                      </c:ext>
                    </c:extLst>
                    <c:strCache>
                      <c:ptCount val="1"/>
                      <c:pt idx="0">
                        <c:v>Polypeptidantibiotika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Tabelle2!$B$1:$L$1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Tabelle2!$B$13:$L$13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127.357</c:v>
                      </c:pt>
                      <c:pt idx="1">
                        <c:v>123.49299999999999</c:v>
                      </c:pt>
                      <c:pt idx="2">
                        <c:v>124.71599999999999</c:v>
                      </c:pt>
                      <c:pt idx="3">
                        <c:v>106.673</c:v>
                      </c:pt>
                      <c:pt idx="4">
                        <c:v>81.841999999999999</c:v>
                      </c:pt>
                      <c:pt idx="5">
                        <c:v>68.918000000000006</c:v>
                      </c:pt>
                      <c:pt idx="6">
                        <c:v>73.575999999999993</c:v>
                      </c:pt>
                      <c:pt idx="7">
                        <c:v>73.599999999999994</c:v>
                      </c:pt>
                      <c:pt idx="8">
                        <c:v>66.236000000000004</c:v>
                      </c:pt>
                      <c:pt idx="9">
                        <c:v>60.116</c:v>
                      </c:pt>
                      <c:pt idx="10">
                        <c:v>51.256999999999998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F172-4A5E-A711-E7DF6D94047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Tabelle2!$A$14</c15:sqref>
                        </c15:formulaRef>
                      </c:ext>
                    </c:extLst>
                    <c:strCache>
                      <c:ptCount val="1"/>
                      <c:pt idx="0">
                        <c:v>Sulfonamide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Tabelle2!$B$1:$L$1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Tabelle2!$B$14:$L$14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184.85499999999999</c:v>
                      </c:pt>
                      <c:pt idx="1">
                        <c:v>161.84700000000001</c:v>
                      </c:pt>
                      <c:pt idx="2">
                        <c:v>152.18600000000001</c:v>
                      </c:pt>
                      <c:pt idx="3">
                        <c:v>120.96899999999999</c:v>
                      </c:pt>
                      <c:pt idx="4">
                        <c:v>72.619</c:v>
                      </c:pt>
                      <c:pt idx="5">
                        <c:v>68.787000000000006</c:v>
                      </c:pt>
                      <c:pt idx="6">
                        <c:v>62.399000000000001</c:v>
                      </c:pt>
                      <c:pt idx="7">
                        <c:v>63.341000000000001</c:v>
                      </c:pt>
                      <c:pt idx="8">
                        <c:v>59.414000000000001</c:v>
                      </c:pt>
                      <c:pt idx="9">
                        <c:v>65.254000000000005</c:v>
                      </c:pt>
                      <c:pt idx="10">
                        <c:v>63.534999999999997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F172-4A5E-A711-E7DF6D94047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Tabelle2!$A$15</c15:sqref>
                        </c15:formulaRef>
                      </c:ext>
                    </c:extLst>
                    <c:strCache>
                      <c:ptCount val="1"/>
                      <c:pt idx="0">
                        <c:v>Tetrazykline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Tabelle2!$B$1:$L$1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Tabelle2!$B$15:$L$15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564.42899999999997</c:v>
                      </c:pt>
                      <c:pt idx="1">
                        <c:v>566.16200000000003</c:v>
                      </c:pt>
                      <c:pt idx="2">
                        <c:v>454.435</c:v>
                      </c:pt>
                      <c:pt idx="3">
                        <c:v>341.84899999999999</c:v>
                      </c:pt>
                      <c:pt idx="4">
                        <c:v>220.53</c:v>
                      </c:pt>
                      <c:pt idx="5">
                        <c:v>192.55</c:v>
                      </c:pt>
                      <c:pt idx="6">
                        <c:v>187.75299999999999</c:v>
                      </c:pt>
                      <c:pt idx="7">
                        <c:v>178.49799999999999</c:v>
                      </c:pt>
                      <c:pt idx="8">
                        <c:v>140.49600000000001</c:v>
                      </c:pt>
                      <c:pt idx="9">
                        <c:v>147.751</c:v>
                      </c:pt>
                      <c:pt idx="10">
                        <c:v>124.991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F172-4A5E-A711-E7DF6D940473}"/>
                  </c:ext>
                </c:extLst>
              </c15:ser>
            </c15:filteredBarSeries>
          </c:ext>
        </c:extLst>
      </c:barChart>
      <c:catAx>
        <c:axId val="153028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33732064"/>
        <c:crosses val="autoZero"/>
        <c:auto val="1"/>
        <c:lblAlgn val="ctr"/>
        <c:lblOffset val="100"/>
        <c:noMultiLvlLbl val="0"/>
      </c:catAx>
      <c:valAx>
        <c:axId val="1633732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028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Galt!$B$1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Galt!$A$2:$A$5</c:f>
              <c:strCache>
                <c:ptCount val="4"/>
                <c:pt idx="0">
                  <c:v>S. uberis</c:v>
                </c:pt>
                <c:pt idx="1">
                  <c:v>S. dysgalactiae</c:v>
                </c:pt>
                <c:pt idx="2">
                  <c:v>S. agalactiae</c:v>
                </c:pt>
                <c:pt idx="3">
                  <c:v>S. canis</c:v>
                </c:pt>
              </c:strCache>
            </c:strRef>
          </c:cat>
          <c:val>
            <c:numRef>
              <c:f>Galt!$B$2:$B$5</c:f>
              <c:numCache>
                <c:formatCode>0%</c:formatCode>
                <c:ptCount val="4"/>
                <c:pt idx="0">
                  <c:v>7.1000000000000004E-3</c:v>
                </c:pt>
                <c:pt idx="1">
                  <c:v>3.3E-3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3-46D0-9B09-5F7D10CC4966}"/>
            </c:ext>
          </c:extLst>
        </c:ser>
        <c:ser>
          <c:idx val="1"/>
          <c:order val="1"/>
          <c:tx>
            <c:strRef>
              <c:f>Galt!$C$1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Galt!$A$2:$A$5</c:f>
              <c:strCache>
                <c:ptCount val="4"/>
                <c:pt idx="0">
                  <c:v>S. uberis</c:v>
                </c:pt>
                <c:pt idx="1">
                  <c:v>S. dysgalactiae</c:v>
                </c:pt>
                <c:pt idx="2">
                  <c:v>S. agalactiae</c:v>
                </c:pt>
                <c:pt idx="3">
                  <c:v>S. canis</c:v>
                </c:pt>
              </c:strCache>
            </c:strRef>
          </c:cat>
          <c:val>
            <c:numRef>
              <c:f>Galt!$C$2:$C$5</c:f>
              <c:numCache>
                <c:formatCode>0%</c:formatCode>
                <c:ptCount val="4"/>
                <c:pt idx="0">
                  <c:v>4.8999999999999998E-3</c:v>
                </c:pt>
                <c:pt idx="1">
                  <c:v>2.3E-3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F3-46D0-9B09-5F7D10CC4966}"/>
            </c:ext>
          </c:extLst>
        </c:ser>
        <c:ser>
          <c:idx val="2"/>
          <c:order val="2"/>
          <c:tx>
            <c:strRef>
              <c:f>Galt!$D$1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Galt!$A$2:$A$5</c:f>
              <c:strCache>
                <c:ptCount val="4"/>
                <c:pt idx="0">
                  <c:v>S. uberis</c:v>
                </c:pt>
                <c:pt idx="1">
                  <c:v>S. dysgalactiae</c:v>
                </c:pt>
                <c:pt idx="2">
                  <c:v>S. agalactiae</c:v>
                </c:pt>
                <c:pt idx="3">
                  <c:v>S. canis</c:v>
                </c:pt>
              </c:strCache>
            </c:strRef>
          </c:cat>
          <c:val>
            <c:numRef>
              <c:f>Galt!$D$2:$D$5</c:f>
              <c:numCache>
                <c:formatCode>0%</c:formatCode>
                <c:ptCount val="4"/>
                <c:pt idx="0">
                  <c:v>8.6999999999999994E-3</c:v>
                </c:pt>
                <c:pt idx="1">
                  <c:v>7.0000000000000001E-3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F3-46D0-9B09-5F7D10CC4966}"/>
            </c:ext>
          </c:extLst>
        </c:ser>
        <c:ser>
          <c:idx val="3"/>
          <c:order val="3"/>
          <c:tx>
            <c:strRef>
              <c:f>Galt!$E$1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Galt!$A$2:$A$5</c:f>
              <c:strCache>
                <c:ptCount val="4"/>
                <c:pt idx="0">
                  <c:v>S. uberis</c:v>
                </c:pt>
                <c:pt idx="1">
                  <c:v>S. dysgalactiae</c:v>
                </c:pt>
                <c:pt idx="2">
                  <c:v>S. agalactiae</c:v>
                </c:pt>
                <c:pt idx="3">
                  <c:v>S. canis</c:v>
                </c:pt>
              </c:strCache>
            </c:strRef>
          </c:cat>
          <c:val>
            <c:numRef>
              <c:f>Galt!$E$2:$E$5</c:f>
              <c:numCache>
                <c:formatCode>0%</c:formatCode>
                <c:ptCount val="4"/>
                <c:pt idx="0">
                  <c:v>8.0000000000000002E-3</c:v>
                </c:pt>
                <c:pt idx="1">
                  <c:v>1.4E-3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F3-46D0-9B09-5F7D10CC4966}"/>
            </c:ext>
          </c:extLst>
        </c:ser>
        <c:ser>
          <c:idx val="4"/>
          <c:order val="4"/>
          <c:tx>
            <c:strRef>
              <c:f>Galt!$F$1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Galt!$A$2:$A$5</c:f>
              <c:strCache>
                <c:ptCount val="4"/>
                <c:pt idx="0">
                  <c:v>S. uberis</c:v>
                </c:pt>
                <c:pt idx="1">
                  <c:v>S. dysgalactiae</c:v>
                </c:pt>
                <c:pt idx="2">
                  <c:v>S. agalactiae</c:v>
                </c:pt>
                <c:pt idx="3">
                  <c:v>S. canis</c:v>
                </c:pt>
              </c:strCache>
            </c:strRef>
          </c:cat>
          <c:val>
            <c:numRef>
              <c:f>Galt!$F$2:$F$5</c:f>
              <c:numCache>
                <c:formatCode>0%</c:formatCode>
                <c:ptCount val="4"/>
                <c:pt idx="0">
                  <c:v>4.3E-3</c:v>
                </c:pt>
                <c:pt idx="1">
                  <c:v>2.5000000000000001E-3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F3-46D0-9B09-5F7D10CC4966}"/>
            </c:ext>
          </c:extLst>
        </c:ser>
        <c:ser>
          <c:idx val="5"/>
          <c:order val="5"/>
          <c:tx>
            <c:strRef>
              <c:f>Galt!$G$1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796-4C38-B013-016D6805D612}"/>
              </c:ext>
            </c:extLst>
          </c:dPt>
          <c:cat>
            <c:strRef>
              <c:f>Galt!$A$2:$A$5</c:f>
              <c:strCache>
                <c:ptCount val="4"/>
                <c:pt idx="0">
                  <c:v>S. uberis</c:v>
                </c:pt>
                <c:pt idx="1">
                  <c:v>S. dysgalactiae</c:v>
                </c:pt>
                <c:pt idx="2">
                  <c:v>S. agalactiae</c:v>
                </c:pt>
                <c:pt idx="3">
                  <c:v>S. canis</c:v>
                </c:pt>
              </c:strCache>
            </c:strRef>
          </c:cat>
          <c:val>
            <c:numRef>
              <c:f>Galt!$G$2:$G$5</c:f>
              <c:numCache>
                <c:formatCode>0%</c:formatCode>
                <c:ptCount val="4"/>
                <c:pt idx="0">
                  <c:v>1.9E-3</c:v>
                </c:pt>
                <c:pt idx="1">
                  <c:v>8.0000000000000004E-4</c:v>
                </c:pt>
                <c:pt idx="2">
                  <c:v>2.0999999999999999E-3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F3-46D0-9B09-5F7D10CC4966}"/>
            </c:ext>
          </c:extLst>
        </c:ser>
        <c:ser>
          <c:idx val="6"/>
          <c:order val="6"/>
          <c:tx>
            <c:strRef>
              <c:f>Galt!$H$1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Galt!$A$2:$A$5</c:f>
              <c:strCache>
                <c:ptCount val="4"/>
                <c:pt idx="0">
                  <c:v>S. uberis</c:v>
                </c:pt>
                <c:pt idx="1">
                  <c:v>S. dysgalactiae</c:v>
                </c:pt>
                <c:pt idx="2">
                  <c:v>S. agalactiae</c:v>
                </c:pt>
                <c:pt idx="3">
                  <c:v>S. canis</c:v>
                </c:pt>
              </c:strCache>
            </c:strRef>
          </c:cat>
          <c:val>
            <c:numRef>
              <c:f>Galt!$H$2:$H$5</c:f>
              <c:numCache>
                <c:formatCode>0%</c:formatCode>
                <c:ptCount val="4"/>
                <c:pt idx="0">
                  <c:v>1.6999999999999999E-3</c:v>
                </c:pt>
                <c:pt idx="1">
                  <c:v>1E-4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F3-46D0-9B09-5F7D10CC4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54048"/>
        <c:axId val="1945157648"/>
      </c:barChart>
      <c:catAx>
        <c:axId val="2685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45157648"/>
        <c:crosses val="autoZero"/>
        <c:auto val="1"/>
        <c:lblAlgn val="ctr"/>
        <c:lblOffset val="100"/>
        <c:noMultiLvlLbl val="0"/>
      </c:catAx>
      <c:valAx>
        <c:axId val="1945157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6854048"/>
        <c:crosses val="autoZero"/>
        <c:crossBetween val="between"/>
        <c:minorUnit val="5.000000000000001E-3"/>
      </c:valAx>
      <c:spPr>
        <a:noFill/>
        <a:ln>
          <a:noFill/>
        </a:ln>
        <a:effectLst/>
      </c:spPr>
    </c:plotArea>
    <c:legend>
      <c:legendPos val="t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Galt!$B$1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Galt!$A$2:$A$5</c:f>
              <c:strCache>
                <c:ptCount val="4"/>
                <c:pt idx="0">
                  <c:v>S. uberis</c:v>
                </c:pt>
                <c:pt idx="1">
                  <c:v>S. dysgalactiae</c:v>
                </c:pt>
                <c:pt idx="2">
                  <c:v>S. agalactiae</c:v>
                </c:pt>
                <c:pt idx="3">
                  <c:v>S. canis</c:v>
                </c:pt>
              </c:strCache>
            </c:strRef>
          </c:cat>
          <c:val>
            <c:numRef>
              <c:f>Galt!$B$2:$B$5</c:f>
              <c:numCache>
                <c:formatCode>0%</c:formatCode>
                <c:ptCount val="4"/>
                <c:pt idx="0">
                  <c:v>7.1000000000000004E-3</c:v>
                </c:pt>
                <c:pt idx="1">
                  <c:v>3.3E-3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3-46D0-9B09-5F7D10CC4966}"/>
            </c:ext>
          </c:extLst>
        </c:ser>
        <c:ser>
          <c:idx val="1"/>
          <c:order val="1"/>
          <c:tx>
            <c:strRef>
              <c:f>Galt!$C$1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Galt!$A$2:$A$5</c:f>
              <c:strCache>
                <c:ptCount val="4"/>
                <c:pt idx="0">
                  <c:v>S. uberis</c:v>
                </c:pt>
                <c:pt idx="1">
                  <c:v>S. dysgalactiae</c:v>
                </c:pt>
                <c:pt idx="2">
                  <c:v>S. agalactiae</c:v>
                </c:pt>
                <c:pt idx="3">
                  <c:v>S. canis</c:v>
                </c:pt>
              </c:strCache>
            </c:strRef>
          </c:cat>
          <c:val>
            <c:numRef>
              <c:f>Galt!$C$2:$C$5</c:f>
              <c:numCache>
                <c:formatCode>0%</c:formatCode>
                <c:ptCount val="4"/>
                <c:pt idx="0">
                  <c:v>4.8999999999999998E-3</c:v>
                </c:pt>
                <c:pt idx="1">
                  <c:v>2.3E-3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F3-46D0-9B09-5F7D10CC4966}"/>
            </c:ext>
          </c:extLst>
        </c:ser>
        <c:ser>
          <c:idx val="2"/>
          <c:order val="2"/>
          <c:tx>
            <c:strRef>
              <c:f>Galt!$D$1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Galt!$A$2:$A$5</c:f>
              <c:strCache>
                <c:ptCount val="4"/>
                <c:pt idx="0">
                  <c:v>S. uberis</c:v>
                </c:pt>
                <c:pt idx="1">
                  <c:v>S. dysgalactiae</c:v>
                </c:pt>
                <c:pt idx="2">
                  <c:v>S. agalactiae</c:v>
                </c:pt>
                <c:pt idx="3">
                  <c:v>S. canis</c:v>
                </c:pt>
              </c:strCache>
            </c:strRef>
          </c:cat>
          <c:val>
            <c:numRef>
              <c:f>Galt!$D$2:$D$5</c:f>
              <c:numCache>
                <c:formatCode>0%</c:formatCode>
                <c:ptCount val="4"/>
                <c:pt idx="0">
                  <c:v>8.6999999999999994E-3</c:v>
                </c:pt>
                <c:pt idx="1">
                  <c:v>7.0000000000000001E-3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F3-46D0-9B09-5F7D10CC4966}"/>
            </c:ext>
          </c:extLst>
        </c:ser>
        <c:ser>
          <c:idx val="3"/>
          <c:order val="3"/>
          <c:tx>
            <c:strRef>
              <c:f>Galt!$E$1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Galt!$A$2:$A$5</c:f>
              <c:strCache>
                <c:ptCount val="4"/>
                <c:pt idx="0">
                  <c:v>S. uberis</c:v>
                </c:pt>
                <c:pt idx="1">
                  <c:v>S. dysgalactiae</c:v>
                </c:pt>
                <c:pt idx="2">
                  <c:v>S. agalactiae</c:v>
                </c:pt>
                <c:pt idx="3">
                  <c:v>S. canis</c:v>
                </c:pt>
              </c:strCache>
            </c:strRef>
          </c:cat>
          <c:val>
            <c:numRef>
              <c:f>Galt!$E$2:$E$5</c:f>
              <c:numCache>
                <c:formatCode>0%</c:formatCode>
                <c:ptCount val="4"/>
                <c:pt idx="0">
                  <c:v>8.0000000000000002E-3</c:v>
                </c:pt>
                <c:pt idx="1">
                  <c:v>1.4E-3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F3-46D0-9B09-5F7D10CC4966}"/>
            </c:ext>
          </c:extLst>
        </c:ser>
        <c:ser>
          <c:idx val="4"/>
          <c:order val="4"/>
          <c:tx>
            <c:strRef>
              <c:f>Galt!$F$1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Galt!$A$2:$A$5</c:f>
              <c:strCache>
                <c:ptCount val="4"/>
                <c:pt idx="0">
                  <c:v>S. uberis</c:v>
                </c:pt>
                <c:pt idx="1">
                  <c:v>S. dysgalactiae</c:v>
                </c:pt>
                <c:pt idx="2">
                  <c:v>S. agalactiae</c:v>
                </c:pt>
                <c:pt idx="3">
                  <c:v>S. canis</c:v>
                </c:pt>
              </c:strCache>
            </c:strRef>
          </c:cat>
          <c:val>
            <c:numRef>
              <c:f>Galt!$F$2:$F$5</c:f>
              <c:numCache>
                <c:formatCode>0%</c:formatCode>
                <c:ptCount val="4"/>
                <c:pt idx="0">
                  <c:v>4.3E-3</c:v>
                </c:pt>
                <c:pt idx="1">
                  <c:v>2.5000000000000001E-3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F3-46D0-9B09-5F7D10CC4966}"/>
            </c:ext>
          </c:extLst>
        </c:ser>
        <c:ser>
          <c:idx val="5"/>
          <c:order val="5"/>
          <c:tx>
            <c:strRef>
              <c:f>Galt!$G$1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97-4798-803C-ED4B4E3E76E3}"/>
              </c:ext>
            </c:extLst>
          </c:dPt>
          <c:cat>
            <c:strRef>
              <c:f>Galt!$A$2:$A$5</c:f>
              <c:strCache>
                <c:ptCount val="4"/>
                <c:pt idx="0">
                  <c:v>S. uberis</c:v>
                </c:pt>
                <c:pt idx="1">
                  <c:v>S. dysgalactiae</c:v>
                </c:pt>
                <c:pt idx="2">
                  <c:v>S. agalactiae</c:v>
                </c:pt>
                <c:pt idx="3">
                  <c:v>S. canis</c:v>
                </c:pt>
              </c:strCache>
            </c:strRef>
          </c:cat>
          <c:val>
            <c:numRef>
              <c:f>Galt!$G$2:$G$5</c:f>
              <c:numCache>
                <c:formatCode>0%</c:formatCode>
                <c:ptCount val="4"/>
                <c:pt idx="0">
                  <c:v>1.9E-3</c:v>
                </c:pt>
                <c:pt idx="1">
                  <c:v>8.0000000000000004E-4</c:v>
                </c:pt>
                <c:pt idx="2">
                  <c:v>2.0999999999999999E-3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F3-46D0-9B09-5F7D10CC4966}"/>
            </c:ext>
          </c:extLst>
        </c:ser>
        <c:ser>
          <c:idx val="6"/>
          <c:order val="6"/>
          <c:tx>
            <c:strRef>
              <c:f>Galt!$H$1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Galt!$A$2:$A$5</c:f>
              <c:strCache>
                <c:ptCount val="4"/>
                <c:pt idx="0">
                  <c:v>S. uberis</c:v>
                </c:pt>
                <c:pt idx="1">
                  <c:v>S. dysgalactiae</c:v>
                </c:pt>
                <c:pt idx="2">
                  <c:v>S. agalactiae</c:v>
                </c:pt>
                <c:pt idx="3">
                  <c:v>S. canis</c:v>
                </c:pt>
              </c:strCache>
            </c:strRef>
          </c:cat>
          <c:val>
            <c:numRef>
              <c:f>Galt!$H$2:$H$5</c:f>
              <c:numCache>
                <c:formatCode>0%</c:formatCode>
                <c:ptCount val="4"/>
                <c:pt idx="0">
                  <c:v>1.6999999999999999E-3</c:v>
                </c:pt>
                <c:pt idx="1">
                  <c:v>1E-4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F3-46D0-9B09-5F7D10CC4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54048"/>
        <c:axId val="1945157648"/>
      </c:barChart>
      <c:catAx>
        <c:axId val="2685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45157648"/>
        <c:crosses val="autoZero"/>
        <c:auto val="1"/>
        <c:lblAlgn val="ctr"/>
        <c:lblOffset val="100"/>
        <c:noMultiLvlLbl val="0"/>
      </c:catAx>
      <c:valAx>
        <c:axId val="194515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6854048"/>
        <c:crosses val="autoZero"/>
        <c:crossBetween val="between"/>
        <c:minorUnit val="5.000000000000001E-3"/>
      </c:valAx>
      <c:spPr>
        <a:noFill/>
        <a:ln>
          <a:noFill/>
        </a:ln>
        <a:effectLst/>
      </c:spPr>
    </c:plotArea>
    <c:legend>
      <c:legendPos val="t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'Anzahl Bakt'!$D$83</c:f>
              <c:strCache>
                <c:ptCount val="1"/>
                <c:pt idx="0">
                  <c:v>Healthy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'Anzahl Bakt'!$E$82:$F$82</c:f>
              <c:strCache>
                <c:ptCount val="2"/>
                <c:pt idx="0">
                  <c:v>S. uberis</c:v>
                </c:pt>
                <c:pt idx="1">
                  <c:v>S. dysgalactiae</c:v>
                </c:pt>
              </c:strCache>
            </c:strRef>
          </c:cat>
          <c:val>
            <c:numRef>
              <c:f>'Anzahl Bakt'!$E$83:$F$83</c:f>
              <c:numCache>
                <c:formatCode>0.00%</c:formatCode>
                <c:ptCount val="2"/>
                <c:pt idx="0">
                  <c:v>1.0999999999999999E-2</c:v>
                </c:pt>
                <c:pt idx="1">
                  <c:v>1.35E-2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46-443F-808D-4DB8D46F57C4}"/>
            </c:ext>
          </c:extLst>
        </c:ser>
        <c:ser>
          <c:idx val="1"/>
          <c:order val="1"/>
          <c:tx>
            <c:strRef>
              <c:f>'Anzahl Bakt'!$D$84</c:f>
              <c:strCache>
                <c:ptCount val="1"/>
                <c:pt idx="0">
                  <c:v>Subclinical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'Anzahl Bakt'!$E$82:$F$82</c:f>
              <c:strCache>
                <c:ptCount val="2"/>
                <c:pt idx="0">
                  <c:v>S. uberis</c:v>
                </c:pt>
                <c:pt idx="1">
                  <c:v>S. dysgalactiae</c:v>
                </c:pt>
              </c:strCache>
            </c:strRef>
          </c:cat>
          <c:val>
            <c:numRef>
              <c:f>'Anzahl Bakt'!$E$84:$F$84</c:f>
              <c:numCache>
                <c:formatCode>0.00%</c:formatCode>
                <c:ptCount val="2"/>
                <c:pt idx="0">
                  <c:v>7.4000000000000003E-3</c:v>
                </c:pt>
                <c:pt idx="1">
                  <c:v>1.5E-3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46-443F-808D-4DB8D46F57C4}"/>
            </c:ext>
          </c:extLst>
        </c:ser>
        <c:ser>
          <c:idx val="2"/>
          <c:order val="2"/>
          <c:tx>
            <c:strRef>
              <c:f>'Anzahl Bakt'!$D$85</c:f>
              <c:strCache>
                <c:ptCount val="1"/>
                <c:pt idx="0">
                  <c:v>Clinical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'Anzahl Bakt'!$E$82:$F$82</c:f>
              <c:strCache>
                <c:ptCount val="2"/>
                <c:pt idx="0">
                  <c:v>S. uberis</c:v>
                </c:pt>
                <c:pt idx="1">
                  <c:v>S. dysgalactiae</c:v>
                </c:pt>
              </c:strCache>
            </c:strRef>
          </c:cat>
          <c:val>
            <c:numRef>
              <c:f>'Anzahl Bakt'!$E$85:$F$85</c:f>
              <c:numCache>
                <c:formatCode>0.00%</c:formatCode>
                <c:ptCount val="2"/>
                <c:pt idx="0">
                  <c:v>3.5999999999999999E-3</c:v>
                </c:pt>
                <c:pt idx="1">
                  <c:v>2.5999999999999999E-3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46-443F-808D-4DB8D46F5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2549919"/>
        <c:axId val="1048558687"/>
      </c:barChart>
      <c:catAx>
        <c:axId val="952549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48558687"/>
        <c:crosses val="autoZero"/>
        <c:auto val="1"/>
        <c:lblAlgn val="ctr"/>
        <c:lblOffset val="100"/>
        <c:noMultiLvlLbl val="0"/>
      </c:catAx>
      <c:valAx>
        <c:axId val="1048558687"/>
        <c:scaling>
          <c:orientation val="minMax"/>
          <c:max val="1.5000000000000003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52549919"/>
        <c:crosses val="autoZero"/>
        <c:crossBetween val="between"/>
        <c:majorUnit val="5.000000000000001E-3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'S. uberis'!$B$1</c:f>
              <c:strCache>
                <c:ptCount val="1"/>
                <c:pt idx="0">
                  <c:v>2015 (1836)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'S. uberis'!$A$2:$A$12</c:f>
              <c:strCache>
                <c:ptCount val="11"/>
                <c:pt idx="0">
                  <c:v>Penicillin</c:v>
                </c:pt>
                <c:pt idx="1">
                  <c:v>Amoxicillin</c:v>
                </c:pt>
                <c:pt idx="2">
                  <c:v>Ampicillin</c:v>
                </c:pt>
                <c:pt idx="3">
                  <c:v>Cefa/Kana</c:v>
                </c:pt>
                <c:pt idx="4">
                  <c:v>Cefazolin</c:v>
                </c:pt>
                <c:pt idx="5">
                  <c:v>Cefoperazon</c:v>
                </c:pt>
                <c:pt idx="6">
                  <c:v>Cefquinom</c:v>
                </c:pt>
                <c:pt idx="7">
                  <c:v>Erythromycin</c:v>
                </c:pt>
                <c:pt idx="8">
                  <c:v>Marbofloxacin</c:v>
                </c:pt>
                <c:pt idx="9">
                  <c:v>Oxacillin</c:v>
                </c:pt>
                <c:pt idx="10">
                  <c:v>Pirlimycin</c:v>
                </c:pt>
              </c:strCache>
            </c:strRef>
          </c:cat>
          <c:val>
            <c:numRef>
              <c:f>'S. uberis'!$B$2:$B$12</c:f>
              <c:numCache>
                <c:formatCode>0%</c:formatCode>
                <c:ptCount val="11"/>
                <c:pt idx="0">
                  <c:v>7.1000000000000004E-3</c:v>
                </c:pt>
                <c:pt idx="1">
                  <c:v>5.0000000000000001E-4</c:v>
                </c:pt>
                <c:pt idx="2">
                  <c:v>7.1000000000000004E-3</c:v>
                </c:pt>
                <c:pt idx="3">
                  <c:v>1.14E-2</c:v>
                </c:pt>
                <c:pt idx="4">
                  <c:v>3.8E-3</c:v>
                </c:pt>
                <c:pt idx="5">
                  <c:v>2.2000000000000001E-3</c:v>
                </c:pt>
                <c:pt idx="6">
                  <c:v>1.6000000000000001E-3</c:v>
                </c:pt>
                <c:pt idx="7">
                  <c:v>0.25</c:v>
                </c:pt>
                <c:pt idx="8">
                  <c:v>8.5000000000000006E-2</c:v>
                </c:pt>
                <c:pt idx="9">
                  <c:v>6.4999999999999997E-3</c:v>
                </c:pt>
                <c:pt idx="10">
                  <c:v>0.17100000000000001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92-4276-9B02-A7538D250873}"/>
            </c:ext>
          </c:extLst>
        </c:ser>
        <c:ser>
          <c:idx val="1"/>
          <c:order val="1"/>
          <c:tx>
            <c:strRef>
              <c:f>'S. uberis'!$C$1</c:f>
              <c:strCache>
                <c:ptCount val="1"/>
                <c:pt idx="0">
                  <c:v>2016 (2425)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'S. uberis'!$A$2:$A$12</c:f>
              <c:strCache>
                <c:ptCount val="11"/>
                <c:pt idx="0">
                  <c:v>Penicillin</c:v>
                </c:pt>
                <c:pt idx="1">
                  <c:v>Amoxicillin</c:v>
                </c:pt>
                <c:pt idx="2">
                  <c:v>Ampicillin</c:v>
                </c:pt>
                <c:pt idx="3">
                  <c:v>Cefa/Kana</c:v>
                </c:pt>
                <c:pt idx="4">
                  <c:v>Cefazolin</c:v>
                </c:pt>
                <c:pt idx="5">
                  <c:v>Cefoperazon</c:v>
                </c:pt>
                <c:pt idx="6">
                  <c:v>Cefquinom</c:v>
                </c:pt>
                <c:pt idx="7">
                  <c:v>Erythromycin</c:v>
                </c:pt>
                <c:pt idx="8">
                  <c:v>Marbofloxacin</c:v>
                </c:pt>
                <c:pt idx="9">
                  <c:v>Oxacillin</c:v>
                </c:pt>
                <c:pt idx="10">
                  <c:v>Pirlimycin</c:v>
                </c:pt>
              </c:strCache>
            </c:strRef>
          </c:cat>
          <c:val>
            <c:numRef>
              <c:f>'S. uberis'!$C$2:$C$12</c:f>
              <c:numCache>
                <c:formatCode>0%</c:formatCode>
                <c:ptCount val="11"/>
                <c:pt idx="0">
                  <c:v>4.8999999999999998E-3</c:v>
                </c:pt>
                <c:pt idx="1">
                  <c:v>8.0000000000000004E-4</c:v>
                </c:pt>
                <c:pt idx="2">
                  <c:v>4.8999999999999998E-3</c:v>
                </c:pt>
                <c:pt idx="3">
                  <c:v>1.44E-2</c:v>
                </c:pt>
                <c:pt idx="4">
                  <c:v>2.8999999999999998E-3</c:v>
                </c:pt>
                <c:pt idx="5">
                  <c:v>3.3E-3</c:v>
                </c:pt>
                <c:pt idx="6">
                  <c:v>1.6000000000000001E-3</c:v>
                </c:pt>
                <c:pt idx="7">
                  <c:v>0.17610000000000001</c:v>
                </c:pt>
                <c:pt idx="8">
                  <c:v>8.8700000000000001E-2</c:v>
                </c:pt>
                <c:pt idx="9">
                  <c:v>6.1999999999999998E-3</c:v>
                </c:pt>
                <c:pt idx="10">
                  <c:v>0.16869999999999999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92-4276-9B02-A7538D250873}"/>
            </c:ext>
          </c:extLst>
        </c:ser>
        <c:ser>
          <c:idx val="2"/>
          <c:order val="2"/>
          <c:tx>
            <c:strRef>
              <c:f>'S. uberis'!$D$1</c:f>
              <c:strCache>
                <c:ptCount val="1"/>
                <c:pt idx="0">
                  <c:v>2017 (2752)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'S. uberis'!$A$2:$A$12</c:f>
              <c:strCache>
                <c:ptCount val="11"/>
                <c:pt idx="0">
                  <c:v>Penicillin</c:v>
                </c:pt>
                <c:pt idx="1">
                  <c:v>Amoxicillin</c:v>
                </c:pt>
                <c:pt idx="2">
                  <c:v>Ampicillin</c:v>
                </c:pt>
                <c:pt idx="3">
                  <c:v>Cefa/Kana</c:v>
                </c:pt>
                <c:pt idx="4">
                  <c:v>Cefazolin</c:v>
                </c:pt>
                <c:pt idx="5">
                  <c:v>Cefoperazon</c:v>
                </c:pt>
                <c:pt idx="6">
                  <c:v>Cefquinom</c:v>
                </c:pt>
                <c:pt idx="7">
                  <c:v>Erythromycin</c:v>
                </c:pt>
                <c:pt idx="8">
                  <c:v>Marbofloxacin</c:v>
                </c:pt>
                <c:pt idx="9">
                  <c:v>Oxacillin</c:v>
                </c:pt>
                <c:pt idx="10">
                  <c:v>Pirlimycin</c:v>
                </c:pt>
              </c:strCache>
            </c:strRef>
          </c:cat>
          <c:val>
            <c:numRef>
              <c:f>'S. uberis'!$D$2:$D$12</c:f>
              <c:numCache>
                <c:formatCode>0%</c:formatCode>
                <c:ptCount val="11"/>
                <c:pt idx="0">
                  <c:v>8.6999999999999994E-3</c:v>
                </c:pt>
                <c:pt idx="1">
                  <c:v>0</c:v>
                </c:pt>
                <c:pt idx="2">
                  <c:v>8.6999999999999994E-3</c:v>
                </c:pt>
                <c:pt idx="3">
                  <c:v>1.2E-2</c:v>
                </c:pt>
                <c:pt idx="4">
                  <c:v>2.2000000000000001E-3</c:v>
                </c:pt>
                <c:pt idx="5">
                  <c:v>4.4000000000000003E-3</c:v>
                </c:pt>
                <c:pt idx="6">
                  <c:v>1.8E-3</c:v>
                </c:pt>
                <c:pt idx="7">
                  <c:v>0.16719999999999999</c:v>
                </c:pt>
                <c:pt idx="8">
                  <c:v>7.6999999999999999E-2</c:v>
                </c:pt>
                <c:pt idx="9">
                  <c:v>5.4000000000000003E-3</c:v>
                </c:pt>
                <c:pt idx="10">
                  <c:v>0.15479999999999999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92-4276-9B02-A7538D250873}"/>
            </c:ext>
          </c:extLst>
        </c:ser>
        <c:ser>
          <c:idx val="3"/>
          <c:order val="3"/>
          <c:tx>
            <c:strRef>
              <c:f>'S. uberis'!$E$1</c:f>
              <c:strCache>
                <c:ptCount val="1"/>
                <c:pt idx="0">
                  <c:v>2018 (4104)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'S. uberis'!$A$2:$A$12</c:f>
              <c:strCache>
                <c:ptCount val="11"/>
                <c:pt idx="0">
                  <c:v>Penicillin</c:v>
                </c:pt>
                <c:pt idx="1">
                  <c:v>Amoxicillin</c:v>
                </c:pt>
                <c:pt idx="2">
                  <c:v>Ampicillin</c:v>
                </c:pt>
                <c:pt idx="3">
                  <c:v>Cefa/Kana</c:v>
                </c:pt>
                <c:pt idx="4">
                  <c:v>Cefazolin</c:v>
                </c:pt>
                <c:pt idx="5">
                  <c:v>Cefoperazon</c:v>
                </c:pt>
                <c:pt idx="6">
                  <c:v>Cefquinom</c:v>
                </c:pt>
                <c:pt idx="7">
                  <c:v>Erythromycin</c:v>
                </c:pt>
                <c:pt idx="8">
                  <c:v>Marbofloxacin</c:v>
                </c:pt>
                <c:pt idx="9">
                  <c:v>Oxacillin</c:v>
                </c:pt>
                <c:pt idx="10">
                  <c:v>Pirlimycin</c:v>
                </c:pt>
              </c:strCache>
            </c:strRef>
          </c:cat>
          <c:val>
            <c:numRef>
              <c:f>'S. uberis'!$E$2:$E$12</c:f>
              <c:numCache>
                <c:formatCode>0%</c:formatCode>
                <c:ptCount val="11"/>
                <c:pt idx="0">
                  <c:v>8.0000000000000002E-3</c:v>
                </c:pt>
                <c:pt idx="1">
                  <c:v>6.9999999999999999E-4</c:v>
                </c:pt>
                <c:pt idx="2">
                  <c:v>8.0000000000000002E-3</c:v>
                </c:pt>
                <c:pt idx="3">
                  <c:v>1.0699999999999999E-2</c:v>
                </c:pt>
                <c:pt idx="4">
                  <c:v>1.9E-3</c:v>
                </c:pt>
                <c:pt idx="5">
                  <c:v>2.2000000000000001E-3</c:v>
                </c:pt>
                <c:pt idx="6">
                  <c:v>1.5E-3</c:v>
                </c:pt>
                <c:pt idx="7">
                  <c:v>0.14599999999999999</c:v>
                </c:pt>
                <c:pt idx="8">
                  <c:v>6.8000000000000005E-2</c:v>
                </c:pt>
                <c:pt idx="9">
                  <c:v>8.9999999999999993E-3</c:v>
                </c:pt>
                <c:pt idx="10">
                  <c:v>0.1764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92-4276-9B02-A7538D250873}"/>
            </c:ext>
          </c:extLst>
        </c:ser>
        <c:ser>
          <c:idx val="4"/>
          <c:order val="4"/>
          <c:tx>
            <c:strRef>
              <c:f>'S. uberis'!$F$1</c:f>
              <c:strCache>
                <c:ptCount val="1"/>
                <c:pt idx="0">
                  <c:v>2019 (3284)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'S. uberis'!$A$2:$A$12</c:f>
              <c:strCache>
                <c:ptCount val="11"/>
                <c:pt idx="0">
                  <c:v>Penicillin</c:v>
                </c:pt>
                <c:pt idx="1">
                  <c:v>Amoxicillin</c:v>
                </c:pt>
                <c:pt idx="2">
                  <c:v>Ampicillin</c:v>
                </c:pt>
                <c:pt idx="3">
                  <c:v>Cefa/Kana</c:v>
                </c:pt>
                <c:pt idx="4">
                  <c:v>Cefazolin</c:v>
                </c:pt>
                <c:pt idx="5">
                  <c:v>Cefoperazon</c:v>
                </c:pt>
                <c:pt idx="6">
                  <c:v>Cefquinom</c:v>
                </c:pt>
                <c:pt idx="7">
                  <c:v>Erythromycin</c:v>
                </c:pt>
                <c:pt idx="8">
                  <c:v>Marbofloxacin</c:v>
                </c:pt>
                <c:pt idx="9">
                  <c:v>Oxacillin</c:v>
                </c:pt>
                <c:pt idx="10">
                  <c:v>Pirlimycin</c:v>
                </c:pt>
              </c:strCache>
            </c:strRef>
          </c:cat>
          <c:val>
            <c:numRef>
              <c:f>'S. uberis'!$F$2:$F$12</c:f>
              <c:numCache>
                <c:formatCode>0%</c:formatCode>
                <c:ptCount val="11"/>
                <c:pt idx="0">
                  <c:v>4.7999999999999996E-3</c:v>
                </c:pt>
                <c:pt idx="1">
                  <c:v>0</c:v>
                </c:pt>
                <c:pt idx="2">
                  <c:v>4.0000000000000001E-3</c:v>
                </c:pt>
                <c:pt idx="3">
                  <c:v>1.4E-2</c:v>
                </c:pt>
                <c:pt idx="4">
                  <c:v>5.9999999999999995E-4</c:v>
                </c:pt>
                <c:pt idx="5">
                  <c:v>2.0999999999999999E-3</c:v>
                </c:pt>
                <c:pt idx="6">
                  <c:v>5.9999999999999995E-4</c:v>
                </c:pt>
                <c:pt idx="7">
                  <c:v>0.13961000000000001</c:v>
                </c:pt>
                <c:pt idx="8">
                  <c:v>9.1399999999999995E-2</c:v>
                </c:pt>
                <c:pt idx="9">
                  <c:v>3.0000000000000001E-3</c:v>
                </c:pt>
                <c:pt idx="10">
                  <c:v>0.2089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92-4276-9B02-A7538D250873}"/>
            </c:ext>
          </c:extLst>
        </c:ser>
        <c:ser>
          <c:idx val="5"/>
          <c:order val="5"/>
          <c:tx>
            <c:strRef>
              <c:f>'S. uberis'!$G$1</c:f>
              <c:strCache>
                <c:ptCount val="1"/>
                <c:pt idx="0">
                  <c:v>2020 (3705)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'S. uberis'!$A$2:$A$12</c:f>
              <c:strCache>
                <c:ptCount val="11"/>
                <c:pt idx="0">
                  <c:v>Penicillin</c:v>
                </c:pt>
                <c:pt idx="1">
                  <c:v>Amoxicillin</c:v>
                </c:pt>
                <c:pt idx="2">
                  <c:v>Ampicillin</c:v>
                </c:pt>
                <c:pt idx="3">
                  <c:v>Cefa/Kana</c:v>
                </c:pt>
                <c:pt idx="4">
                  <c:v>Cefazolin</c:v>
                </c:pt>
                <c:pt idx="5">
                  <c:v>Cefoperazon</c:v>
                </c:pt>
                <c:pt idx="6">
                  <c:v>Cefquinom</c:v>
                </c:pt>
                <c:pt idx="7">
                  <c:v>Erythromycin</c:v>
                </c:pt>
                <c:pt idx="8">
                  <c:v>Marbofloxacin</c:v>
                </c:pt>
                <c:pt idx="9">
                  <c:v>Oxacillin</c:v>
                </c:pt>
                <c:pt idx="10">
                  <c:v>Pirlimycin</c:v>
                </c:pt>
              </c:strCache>
            </c:strRef>
          </c:cat>
          <c:val>
            <c:numRef>
              <c:f>'S. uberis'!$G$2:$G$12</c:f>
              <c:numCache>
                <c:formatCode>0%</c:formatCode>
                <c:ptCount val="11"/>
                <c:pt idx="0">
                  <c:v>1.2999999999999999E-3</c:v>
                </c:pt>
                <c:pt idx="1">
                  <c:v>0</c:v>
                </c:pt>
                <c:pt idx="2">
                  <c:v>2.9999999999999997E-4</c:v>
                </c:pt>
                <c:pt idx="3">
                  <c:v>1.43E-2</c:v>
                </c:pt>
                <c:pt idx="4">
                  <c:v>1.9E-3</c:v>
                </c:pt>
                <c:pt idx="5">
                  <c:v>7.7999999999999996E-3</c:v>
                </c:pt>
                <c:pt idx="6">
                  <c:v>1.2999999999999999E-3</c:v>
                </c:pt>
                <c:pt idx="7">
                  <c:v>0.12659999999999999</c:v>
                </c:pt>
                <c:pt idx="8" formatCode="0.00%">
                  <c:v>8.2900000000000001E-2</c:v>
                </c:pt>
                <c:pt idx="9">
                  <c:v>7.6E-3</c:v>
                </c:pt>
                <c:pt idx="10">
                  <c:v>0.22270000000000001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92-4276-9B02-A7538D250873}"/>
            </c:ext>
          </c:extLst>
        </c:ser>
        <c:ser>
          <c:idx val="6"/>
          <c:order val="6"/>
          <c:tx>
            <c:strRef>
              <c:f>'S. uberis'!$H$1</c:f>
              <c:strCache>
                <c:ptCount val="1"/>
                <c:pt idx="0">
                  <c:v>2021 (3618)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'S. uberis'!$A$2:$A$12</c:f>
              <c:strCache>
                <c:ptCount val="11"/>
                <c:pt idx="0">
                  <c:v>Penicillin</c:v>
                </c:pt>
                <c:pt idx="1">
                  <c:v>Amoxicillin</c:v>
                </c:pt>
                <c:pt idx="2">
                  <c:v>Ampicillin</c:v>
                </c:pt>
                <c:pt idx="3">
                  <c:v>Cefa/Kana</c:v>
                </c:pt>
                <c:pt idx="4">
                  <c:v>Cefazolin</c:v>
                </c:pt>
                <c:pt idx="5">
                  <c:v>Cefoperazon</c:v>
                </c:pt>
                <c:pt idx="6">
                  <c:v>Cefquinom</c:v>
                </c:pt>
                <c:pt idx="7">
                  <c:v>Erythromycin</c:v>
                </c:pt>
                <c:pt idx="8">
                  <c:v>Marbofloxacin</c:v>
                </c:pt>
                <c:pt idx="9">
                  <c:v>Oxacillin</c:v>
                </c:pt>
                <c:pt idx="10">
                  <c:v>Pirlimycin</c:v>
                </c:pt>
              </c:strCache>
            </c:strRef>
          </c:cat>
          <c:val>
            <c:numRef>
              <c:f>'S. uberis'!$H$2:$H$12</c:f>
              <c:numCache>
                <c:formatCode>0%</c:formatCode>
                <c:ptCount val="11"/>
                <c:pt idx="0">
                  <c:v>1.6999999999999999E-3</c:v>
                </c:pt>
                <c:pt idx="1">
                  <c:v>0</c:v>
                </c:pt>
                <c:pt idx="2">
                  <c:v>5.9999999999999995E-4</c:v>
                </c:pt>
                <c:pt idx="3">
                  <c:v>8.8000000000000005E-3</c:v>
                </c:pt>
                <c:pt idx="4">
                  <c:v>1.4E-3</c:v>
                </c:pt>
                <c:pt idx="5">
                  <c:v>1.9E-3</c:v>
                </c:pt>
                <c:pt idx="6">
                  <c:v>5.9999999999999995E-4</c:v>
                </c:pt>
                <c:pt idx="7">
                  <c:v>0.12820000000000001</c:v>
                </c:pt>
                <c:pt idx="8">
                  <c:v>6.7500000000000004E-2</c:v>
                </c:pt>
                <c:pt idx="9">
                  <c:v>1.9E-3</c:v>
                </c:pt>
                <c:pt idx="10">
                  <c:v>0.21920000000000001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92-4276-9B02-A7538D250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2127087"/>
        <c:axId val="1775850351"/>
      </c:barChart>
      <c:catAx>
        <c:axId val="1782127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75850351"/>
        <c:crosses val="autoZero"/>
        <c:auto val="1"/>
        <c:lblAlgn val="ctr"/>
        <c:lblOffset val="100"/>
        <c:noMultiLvlLbl val="0"/>
      </c:catAx>
      <c:valAx>
        <c:axId val="177585035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8212708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aseline="0" dirty="0" err="1"/>
              <a:t>Staphylococcus</a:t>
            </a:r>
            <a:r>
              <a:rPr lang="de-DE" baseline="0" dirty="0"/>
              <a:t> </a:t>
            </a:r>
            <a:r>
              <a:rPr lang="de-DE" baseline="0" dirty="0" err="1"/>
              <a:t>aureus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'S. aureus'!$B$1</c:f>
              <c:strCache>
                <c:ptCount val="1"/>
                <c:pt idx="0">
                  <c:v>2015 (3103)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'S. aureus'!$A$2:$A$12</c:f>
              <c:strCache>
                <c:ptCount val="10"/>
                <c:pt idx="0">
                  <c:v>Penicillin</c:v>
                </c:pt>
                <c:pt idx="1">
                  <c:v>Amoxicillin</c:v>
                </c:pt>
                <c:pt idx="2">
                  <c:v>Cefa/Kana</c:v>
                </c:pt>
                <c:pt idx="3">
                  <c:v>Cefazolin</c:v>
                </c:pt>
                <c:pt idx="4">
                  <c:v>Cefoperazon</c:v>
                </c:pt>
                <c:pt idx="5">
                  <c:v>Cefquinom</c:v>
                </c:pt>
                <c:pt idx="6">
                  <c:v>Erythromycin</c:v>
                </c:pt>
                <c:pt idx="7">
                  <c:v>Marbofloxacin</c:v>
                </c:pt>
                <c:pt idx="8">
                  <c:v>Oxacillin</c:v>
                </c:pt>
                <c:pt idx="9">
                  <c:v>Pirlimycin</c:v>
                </c:pt>
              </c:strCache>
            </c:strRef>
          </c:cat>
          <c:val>
            <c:numRef>
              <c:f>'S. aureus'!$B$2:$B$12</c:f>
              <c:numCache>
                <c:formatCode>0%</c:formatCode>
                <c:ptCount val="10"/>
                <c:pt idx="0">
                  <c:v>0.39119999999999999</c:v>
                </c:pt>
                <c:pt idx="1">
                  <c:v>8.3999999999999995E-3</c:v>
                </c:pt>
                <c:pt idx="2">
                  <c:v>1.7999999999999999E-2</c:v>
                </c:pt>
                <c:pt idx="3">
                  <c:v>9.7000000000000003E-3</c:v>
                </c:pt>
                <c:pt idx="4">
                  <c:v>4.6699999999999998E-2</c:v>
                </c:pt>
                <c:pt idx="5">
                  <c:v>1.8700000000000001E-2</c:v>
                </c:pt>
                <c:pt idx="6">
                  <c:v>0.30709999999999998</c:v>
                </c:pt>
                <c:pt idx="7">
                  <c:v>3.1600000000000003E-2</c:v>
                </c:pt>
                <c:pt idx="8">
                  <c:v>3.8699999999999998E-2</c:v>
                </c:pt>
                <c:pt idx="9">
                  <c:v>8.8599999999999998E-2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E-452B-BFF8-4E31D907237E}"/>
            </c:ext>
          </c:extLst>
        </c:ser>
        <c:ser>
          <c:idx val="1"/>
          <c:order val="1"/>
          <c:tx>
            <c:strRef>
              <c:f>'S. aureus'!$C$1</c:f>
              <c:strCache>
                <c:ptCount val="1"/>
                <c:pt idx="0">
                  <c:v>2016 (2829)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'S. aureus'!$A$2:$A$12</c:f>
              <c:strCache>
                <c:ptCount val="10"/>
                <c:pt idx="0">
                  <c:v>Penicillin</c:v>
                </c:pt>
                <c:pt idx="1">
                  <c:v>Amoxicillin</c:v>
                </c:pt>
                <c:pt idx="2">
                  <c:v>Cefa/Kana</c:v>
                </c:pt>
                <c:pt idx="3">
                  <c:v>Cefazolin</c:v>
                </c:pt>
                <c:pt idx="4">
                  <c:v>Cefoperazon</c:v>
                </c:pt>
                <c:pt idx="5">
                  <c:v>Cefquinom</c:v>
                </c:pt>
                <c:pt idx="6">
                  <c:v>Erythromycin</c:v>
                </c:pt>
                <c:pt idx="7">
                  <c:v>Marbofloxacin</c:v>
                </c:pt>
                <c:pt idx="8">
                  <c:v>Oxacillin</c:v>
                </c:pt>
                <c:pt idx="9">
                  <c:v>Pirlimycin</c:v>
                </c:pt>
              </c:strCache>
            </c:strRef>
          </c:cat>
          <c:val>
            <c:numRef>
              <c:f>'S. aureus'!$C$2:$C$12</c:f>
              <c:numCache>
                <c:formatCode>0%</c:formatCode>
                <c:ptCount val="10"/>
                <c:pt idx="0">
                  <c:v>0.37069999999999997</c:v>
                </c:pt>
                <c:pt idx="1">
                  <c:v>1.1299999999999999E-2</c:v>
                </c:pt>
                <c:pt idx="2">
                  <c:v>2.0799999999999999E-2</c:v>
                </c:pt>
                <c:pt idx="3">
                  <c:v>9.9000000000000008E-3</c:v>
                </c:pt>
                <c:pt idx="4">
                  <c:v>4.4499999999999998E-2</c:v>
                </c:pt>
                <c:pt idx="5">
                  <c:v>1.84E-2</c:v>
                </c:pt>
                <c:pt idx="6">
                  <c:v>0.18690000000000001</c:v>
                </c:pt>
                <c:pt idx="7">
                  <c:v>3.1399999999999997E-2</c:v>
                </c:pt>
                <c:pt idx="8">
                  <c:v>3.1800000000000002E-2</c:v>
                </c:pt>
                <c:pt idx="9">
                  <c:v>8.4500000000000006E-2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E-452B-BFF8-4E31D907237E}"/>
            </c:ext>
          </c:extLst>
        </c:ser>
        <c:ser>
          <c:idx val="2"/>
          <c:order val="2"/>
          <c:tx>
            <c:strRef>
              <c:f>'S. aureus'!$D$1</c:f>
              <c:strCache>
                <c:ptCount val="1"/>
                <c:pt idx="0">
                  <c:v>2017 (3293)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'S. aureus'!$A$2:$A$12</c:f>
              <c:strCache>
                <c:ptCount val="10"/>
                <c:pt idx="0">
                  <c:v>Penicillin</c:v>
                </c:pt>
                <c:pt idx="1">
                  <c:v>Amoxicillin</c:v>
                </c:pt>
                <c:pt idx="2">
                  <c:v>Cefa/Kana</c:v>
                </c:pt>
                <c:pt idx="3">
                  <c:v>Cefazolin</c:v>
                </c:pt>
                <c:pt idx="4">
                  <c:v>Cefoperazon</c:v>
                </c:pt>
                <c:pt idx="5">
                  <c:v>Cefquinom</c:v>
                </c:pt>
                <c:pt idx="6">
                  <c:v>Erythromycin</c:v>
                </c:pt>
                <c:pt idx="7">
                  <c:v>Marbofloxacin</c:v>
                </c:pt>
                <c:pt idx="8">
                  <c:v>Oxacillin</c:v>
                </c:pt>
                <c:pt idx="9">
                  <c:v>Pirlimycin</c:v>
                </c:pt>
              </c:strCache>
            </c:strRef>
          </c:cat>
          <c:val>
            <c:numRef>
              <c:f>'S. aureus'!$D$2:$D$12</c:f>
              <c:numCache>
                <c:formatCode>0%</c:formatCode>
                <c:ptCount val="10"/>
                <c:pt idx="0">
                  <c:v>0.37409999999999999</c:v>
                </c:pt>
                <c:pt idx="1">
                  <c:v>1.0800000000000001E-2</c:v>
                </c:pt>
                <c:pt idx="2">
                  <c:v>2.1999999999999999E-2</c:v>
                </c:pt>
                <c:pt idx="3">
                  <c:v>1.4E-2</c:v>
                </c:pt>
                <c:pt idx="4">
                  <c:v>5.1900000000000002E-2</c:v>
                </c:pt>
                <c:pt idx="5">
                  <c:v>2.92E-2</c:v>
                </c:pt>
                <c:pt idx="6">
                  <c:v>0.154</c:v>
                </c:pt>
                <c:pt idx="7">
                  <c:v>2.98E-2</c:v>
                </c:pt>
                <c:pt idx="8">
                  <c:v>3.2800000000000003E-2</c:v>
                </c:pt>
                <c:pt idx="9">
                  <c:v>5.5899999999999998E-2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0E-452B-BFF8-4E31D907237E}"/>
            </c:ext>
          </c:extLst>
        </c:ser>
        <c:ser>
          <c:idx val="3"/>
          <c:order val="3"/>
          <c:tx>
            <c:strRef>
              <c:f>'S. aureus'!$E$1</c:f>
              <c:strCache>
                <c:ptCount val="1"/>
                <c:pt idx="0">
                  <c:v>2018 (3170)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'S. aureus'!$A$2:$A$12</c:f>
              <c:strCache>
                <c:ptCount val="10"/>
                <c:pt idx="0">
                  <c:v>Penicillin</c:v>
                </c:pt>
                <c:pt idx="1">
                  <c:v>Amoxicillin</c:v>
                </c:pt>
                <c:pt idx="2">
                  <c:v>Cefa/Kana</c:v>
                </c:pt>
                <c:pt idx="3">
                  <c:v>Cefazolin</c:v>
                </c:pt>
                <c:pt idx="4">
                  <c:v>Cefoperazon</c:v>
                </c:pt>
                <c:pt idx="5">
                  <c:v>Cefquinom</c:v>
                </c:pt>
                <c:pt idx="6">
                  <c:v>Erythromycin</c:v>
                </c:pt>
                <c:pt idx="7">
                  <c:v>Marbofloxacin</c:v>
                </c:pt>
                <c:pt idx="8">
                  <c:v>Oxacillin</c:v>
                </c:pt>
                <c:pt idx="9">
                  <c:v>Pirlimycin</c:v>
                </c:pt>
              </c:strCache>
            </c:strRef>
          </c:cat>
          <c:val>
            <c:numRef>
              <c:f>'S. aureus'!$E$2:$E$12</c:f>
              <c:numCache>
                <c:formatCode>0%</c:formatCode>
                <c:ptCount val="10"/>
                <c:pt idx="0">
                  <c:v>0.35270000000000001</c:v>
                </c:pt>
                <c:pt idx="1">
                  <c:v>1.26E-2</c:v>
                </c:pt>
                <c:pt idx="2">
                  <c:v>1.9599999999999999E-2</c:v>
                </c:pt>
                <c:pt idx="3">
                  <c:v>2.0500000000000001E-2</c:v>
                </c:pt>
                <c:pt idx="4">
                  <c:v>4.7300000000000002E-2</c:v>
                </c:pt>
                <c:pt idx="5">
                  <c:v>3.2199999999999999E-2</c:v>
                </c:pt>
                <c:pt idx="6">
                  <c:v>8.6400000000000005E-2</c:v>
                </c:pt>
                <c:pt idx="7">
                  <c:v>2.93E-2</c:v>
                </c:pt>
                <c:pt idx="8">
                  <c:v>4.6399999999999997E-2</c:v>
                </c:pt>
                <c:pt idx="9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0E-452B-BFF8-4E31D907237E}"/>
            </c:ext>
          </c:extLst>
        </c:ser>
        <c:ser>
          <c:idx val="4"/>
          <c:order val="4"/>
          <c:tx>
            <c:strRef>
              <c:f>'S. aureus'!$F$1</c:f>
              <c:strCache>
                <c:ptCount val="1"/>
                <c:pt idx="0">
                  <c:v>2019 (2597)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'S. aureus'!$A$2:$A$12</c:f>
              <c:strCache>
                <c:ptCount val="10"/>
                <c:pt idx="0">
                  <c:v>Penicillin</c:v>
                </c:pt>
                <c:pt idx="1">
                  <c:v>Amoxicillin</c:v>
                </c:pt>
                <c:pt idx="2">
                  <c:v>Cefa/Kana</c:v>
                </c:pt>
                <c:pt idx="3">
                  <c:v>Cefazolin</c:v>
                </c:pt>
                <c:pt idx="4">
                  <c:v>Cefoperazon</c:v>
                </c:pt>
                <c:pt idx="5">
                  <c:v>Cefquinom</c:v>
                </c:pt>
                <c:pt idx="6">
                  <c:v>Erythromycin</c:v>
                </c:pt>
                <c:pt idx="7">
                  <c:v>Marbofloxacin</c:v>
                </c:pt>
                <c:pt idx="8">
                  <c:v>Oxacillin</c:v>
                </c:pt>
                <c:pt idx="9">
                  <c:v>Pirlimycin</c:v>
                </c:pt>
              </c:strCache>
            </c:strRef>
          </c:cat>
          <c:val>
            <c:numRef>
              <c:f>'S. aureus'!$F$2:$F$12</c:f>
              <c:numCache>
                <c:formatCode>0%</c:formatCode>
                <c:ptCount val="10"/>
                <c:pt idx="0">
                  <c:v>0.37619999999999998</c:v>
                </c:pt>
                <c:pt idx="1">
                  <c:v>1.89E-2</c:v>
                </c:pt>
                <c:pt idx="2">
                  <c:v>2.5399999999999999E-2</c:v>
                </c:pt>
                <c:pt idx="3">
                  <c:v>4.6199999999999998E-2</c:v>
                </c:pt>
                <c:pt idx="4">
                  <c:v>5.28E-2</c:v>
                </c:pt>
                <c:pt idx="5">
                  <c:v>5.0799999999999998E-2</c:v>
                </c:pt>
                <c:pt idx="6">
                  <c:v>9.7100000000000006E-2</c:v>
                </c:pt>
                <c:pt idx="7">
                  <c:v>2.6200000000000001E-2</c:v>
                </c:pt>
                <c:pt idx="8">
                  <c:v>5.0099999999999999E-2</c:v>
                </c:pt>
                <c:pt idx="9">
                  <c:v>4.4699999999999997E-2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0E-452B-BFF8-4E31D907237E}"/>
            </c:ext>
          </c:extLst>
        </c:ser>
        <c:ser>
          <c:idx val="5"/>
          <c:order val="5"/>
          <c:tx>
            <c:strRef>
              <c:f>'S. aureus'!$G$1</c:f>
              <c:strCache>
                <c:ptCount val="1"/>
                <c:pt idx="0">
                  <c:v>2020 (2389)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'S. aureus'!$A$2:$A$12</c:f>
              <c:strCache>
                <c:ptCount val="10"/>
                <c:pt idx="0">
                  <c:v>Penicillin</c:v>
                </c:pt>
                <c:pt idx="1">
                  <c:v>Amoxicillin</c:v>
                </c:pt>
                <c:pt idx="2">
                  <c:v>Cefa/Kana</c:v>
                </c:pt>
                <c:pt idx="3">
                  <c:v>Cefazolin</c:v>
                </c:pt>
                <c:pt idx="4">
                  <c:v>Cefoperazon</c:v>
                </c:pt>
                <c:pt idx="5">
                  <c:v>Cefquinom</c:v>
                </c:pt>
                <c:pt idx="6">
                  <c:v>Erythromycin</c:v>
                </c:pt>
                <c:pt idx="7">
                  <c:v>Marbofloxacin</c:v>
                </c:pt>
                <c:pt idx="8">
                  <c:v>Oxacillin</c:v>
                </c:pt>
                <c:pt idx="9">
                  <c:v>Pirlimycin</c:v>
                </c:pt>
              </c:strCache>
            </c:strRef>
          </c:cat>
          <c:val>
            <c:numRef>
              <c:f>'S. aureus'!$G$2:$G$12</c:f>
              <c:numCache>
                <c:formatCode>0%</c:formatCode>
                <c:ptCount val="10"/>
                <c:pt idx="0">
                  <c:v>0.35539999999999999</c:v>
                </c:pt>
                <c:pt idx="1">
                  <c:v>2.8999999999999998E-3</c:v>
                </c:pt>
                <c:pt idx="2">
                  <c:v>3.4299999999999997E-2</c:v>
                </c:pt>
                <c:pt idx="3">
                  <c:v>5.8999999999999997E-2</c:v>
                </c:pt>
                <c:pt idx="4">
                  <c:v>0.13389999999999999</c:v>
                </c:pt>
                <c:pt idx="5">
                  <c:v>4.3999999999999997E-2</c:v>
                </c:pt>
                <c:pt idx="6">
                  <c:v>8.7499999999999994E-2</c:v>
                </c:pt>
                <c:pt idx="7">
                  <c:v>3.1399999999999997E-2</c:v>
                </c:pt>
                <c:pt idx="8">
                  <c:v>5.7299999999999997E-2</c:v>
                </c:pt>
                <c:pt idx="9">
                  <c:v>7.5800000000000006E-2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0E-452B-BFF8-4E31D907237E}"/>
            </c:ext>
          </c:extLst>
        </c:ser>
        <c:ser>
          <c:idx val="6"/>
          <c:order val="6"/>
          <c:tx>
            <c:strRef>
              <c:f>'S. aureus'!$H$1</c:f>
              <c:strCache>
                <c:ptCount val="1"/>
                <c:pt idx="0">
                  <c:v>2021 (2016)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'S. aureus'!$A$2:$A$12</c:f>
              <c:strCache>
                <c:ptCount val="10"/>
                <c:pt idx="0">
                  <c:v>Penicillin</c:v>
                </c:pt>
                <c:pt idx="1">
                  <c:v>Amoxicillin</c:v>
                </c:pt>
                <c:pt idx="2">
                  <c:v>Cefa/Kana</c:v>
                </c:pt>
                <c:pt idx="3">
                  <c:v>Cefazolin</c:v>
                </c:pt>
                <c:pt idx="4">
                  <c:v>Cefoperazon</c:v>
                </c:pt>
                <c:pt idx="5">
                  <c:v>Cefquinom</c:v>
                </c:pt>
                <c:pt idx="6">
                  <c:v>Erythromycin</c:v>
                </c:pt>
                <c:pt idx="7">
                  <c:v>Marbofloxacin</c:v>
                </c:pt>
                <c:pt idx="8">
                  <c:v>Oxacillin</c:v>
                </c:pt>
                <c:pt idx="9">
                  <c:v>Pirlimycin</c:v>
                </c:pt>
              </c:strCache>
            </c:strRef>
          </c:cat>
          <c:val>
            <c:numRef>
              <c:f>'S. aureus'!$H$2:$H$12</c:f>
              <c:numCache>
                <c:formatCode>0%</c:formatCode>
                <c:ptCount val="10"/>
                <c:pt idx="0">
                  <c:v>0.32</c:v>
                </c:pt>
                <c:pt idx="1">
                  <c:v>5.0000000000000001E-4</c:v>
                </c:pt>
                <c:pt idx="2">
                  <c:v>2.18E-2</c:v>
                </c:pt>
                <c:pt idx="3">
                  <c:v>2.5000000000000001E-3</c:v>
                </c:pt>
                <c:pt idx="4">
                  <c:v>1.7899999999999999E-2</c:v>
                </c:pt>
                <c:pt idx="5">
                  <c:v>9.9000000000000008E-3</c:v>
                </c:pt>
                <c:pt idx="6">
                  <c:v>8.7800000000000003E-2</c:v>
                </c:pt>
                <c:pt idx="7">
                  <c:v>1.6899999999999998E-2</c:v>
                </c:pt>
                <c:pt idx="8">
                  <c:v>0</c:v>
                </c:pt>
                <c:pt idx="9">
                  <c:v>4.8099999999999997E-2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0E-452B-BFF8-4E31D9072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6378111"/>
        <c:axId val="1932620351"/>
      </c:barChart>
      <c:catAx>
        <c:axId val="1776378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32620351"/>
        <c:crosses val="autoZero"/>
        <c:auto val="1"/>
        <c:lblAlgn val="ctr"/>
        <c:lblOffset val="100"/>
        <c:noMultiLvlLbl val="0"/>
      </c:catAx>
      <c:valAx>
        <c:axId val="193262035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7637811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E. coli</a:t>
            </a:r>
          </a:p>
        </c:rich>
      </c:tx>
      <c:layout>
        <c:manualLayout>
          <c:xMode val="edge"/>
          <c:yMode val="edge"/>
          <c:x val="0.44680648019165964"/>
          <c:y val="2.58101403367105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'E. coli'!$B$1</c:f>
              <c:strCache>
                <c:ptCount val="1"/>
                <c:pt idx="0">
                  <c:v>2015 (1321)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'E. coli'!$A$2:$A$11</c:f>
              <c:strCache>
                <c:ptCount val="7"/>
                <c:pt idx="0">
                  <c:v>Amoxicillin</c:v>
                </c:pt>
                <c:pt idx="1">
                  <c:v>Ampicillin</c:v>
                </c:pt>
                <c:pt idx="2">
                  <c:v>Cefa/Kana</c:v>
                </c:pt>
                <c:pt idx="3">
                  <c:v>Cefazolin</c:v>
                </c:pt>
                <c:pt idx="4">
                  <c:v>Cefoperazon</c:v>
                </c:pt>
                <c:pt idx="5">
                  <c:v>Cefquinom</c:v>
                </c:pt>
                <c:pt idx="6">
                  <c:v>Marbofloxacin</c:v>
                </c:pt>
              </c:strCache>
            </c:strRef>
          </c:cat>
          <c:val>
            <c:numRef>
              <c:f>'E. coli'!$B$2:$B$11</c:f>
              <c:numCache>
                <c:formatCode>0%</c:formatCode>
                <c:ptCount val="7"/>
                <c:pt idx="0">
                  <c:v>7.8700000000000006E-2</c:v>
                </c:pt>
                <c:pt idx="1">
                  <c:v>0.184</c:v>
                </c:pt>
                <c:pt idx="2">
                  <c:v>6.6659999999999997E-2</c:v>
                </c:pt>
                <c:pt idx="3">
                  <c:v>9.2399999999999996E-2</c:v>
                </c:pt>
                <c:pt idx="4">
                  <c:v>9.9000000000000005E-2</c:v>
                </c:pt>
                <c:pt idx="5">
                  <c:v>4.9000000000000002E-2</c:v>
                </c:pt>
                <c:pt idx="6">
                  <c:v>4.9200000000000001E-2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35-4FBC-83F2-F1C462B99320}"/>
            </c:ext>
          </c:extLst>
        </c:ser>
        <c:ser>
          <c:idx val="1"/>
          <c:order val="1"/>
          <c:tx>
            <c:strRef>
              <c:f>'E. coli'!$C$1</c:f>
              <c:strCache>
                <c:ptCount val="1"/>
                <c:pt idx="0">
                  <c:v>2016 (1435)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'E. coli'!$A$2:$A$11</c:f>
              <c:strCache>
                <c:ptCount val="7"/>
                <c:pt idx="0">
                  <c:v>Amoxicillin</c:v>
                </c:pt>
                <c:pt idx="1">
                  <c:v>Ampicillin</c:v>
                </c:pt>
                <c:pt idx="2">
                  <c:v>Cefa/Kana</c:v>
                </c:pt>
                <c:pt idx="3">
                  <c:v>Cefazolin</c:v>
                </c:pt>
                <c:pt idx="4">
                  <c:v>Cefoperazon</c:v>
                </c:pt>
                <c:pt idx="5">
                  <c:v>Cefquinom</c:v>
                </c:pt>
                <c:pt idx="6">
                  <c:v>Marbofloxacin</c:v>
                </c:pt>
              </c:strCache>
            </c:strRef>
          </c:cat>
          <c:val>
            <c:numRef>
              <c:f>'E. coli'!$C$2:$C$11</c:f>
              <c:numCache>
                <c:formatCode>0%</c:formatCode>
                <c:ptCount val="7"/>
                <c:pt idx="0">
                  <c:v>5.7099999999999998E-2</c:v>
                </c:pt>
                <c:pt idx="1">
                  <c:v>0.2077</c:v>
                </c:pt>
                <c:pt idx="2">
                  <c:v>7.46E-2</c:v>
                </c:pt>
                <c:pt idx="3">
                  <c:v>9.6199999999999994E-2</c:v>
                </c:pt>
                <c:pt idx="4">
                  <c:v>7.5300000000000006E-2</c:v>
                </c:pt>
                <c:pt idx="5">
                  <c:v>4.8800000000000003E-2</c:v>
                </c:pt>
                <c:pt idx="6">
                  <c:v>5.7800000000000004E-2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35-4FBC-83F2-F1C462B99320}"/>
            </c:ext>
          </c:extLst>
        </c:ser>
        <c:ser>
          <c:idx val="2"/>
          <c:order val="2"/>
          <c:tx>
            <c:strRef>
              <c:f>'E. coli'!$D$1</c:f>
              <c:strCache>
                <c:ptCount val="1"/>
                <c:pt idx="0">
                  <c:v>2017 (1369)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'E. coli'!$A$2:$A$11</c:f>
              <c:strCache>
                <c:ptCount val="7"/>
                <c:pt idx="0">
                  <c:v>Amoxicillin</c:v>
                </c:pt>
                <c:pt idx="1">
                  <c:v>Ampicillin</c:v>
                </c:pt>
                <c:pt idx="2">
                  <c:v>Cefa/Kana</c:v>
                </c:pt>
                <c:pt idx="3">
                  <c:v>Cefazolin</c:v>
                </c:pt>
                <c:pt idx="4">
                  <c:v>Cefoperazon</c:v>
                </c:pt>
                <c:pt idx="5">
                  <c:v>Cefquinom</c:v>
                </c:pt>
                <c:pt idx="6">
                  <c:v>Marbofloxacin</c:v>
                </c:pt>
              </c:strCache>
            </c:strRef>
          </c:cat>
          <c:val>
            <c:numRef>
              <c:f>'E. coli'!$D$2:$D$11</c:f>
              <c:numCache>
                <c:formatCode>0%</c:formatCode>
                <c:ptCount val="7"/>
                <c:pt idx="0">
                  <c:v>6.3600000000000004E-2</c:v>
                </c:pt>
                <c:pt idx="1">
                  <c:v>0.21329999999999999</c:v>
                </c:pt>
                <c:pt idx="2">
                  <c:v>6.0600000000000001E-2</c:v>
                </c:pt>
                <c:pt idx="3">
                  <c:v>8.6900000000000005E-2</c:v>
                </c:pt>
                <c:pt idx="4">
                  <c:v>7.1599999999999997E-2</c:v>
                </c:pt>
                <c:pt idx="5">
                  <c:v>5.3999999999999999E-2</c:v>
                </c:pt>
                <c:pt idx="6">
                  <c:v>5.62E-2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35-4FBC-83F2-F1C462B99320}"/>
            </c:ext>
          </c:extLst>
        </c:ser>
        <c:ser>
          <c:idx val="3"/>
          <c:order val="3"/>
          <c:tx>
            <c:strRef>
              <c:f>'E. coli'!$E$1</c:f>
              <c:strCache>
                <c:ptCount val="1"/>
                <c:pt idx="0">
                  <c:v>2018 (2660)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'E. coli'!$A$2:$A$11</c:f>
              <c:strCache>
                <c:ptCount val="7"/>
                <c:pt idx="0">
                  <c:v>Amoxicillin</c:v>
                </c:pt>
                <c:pt idx="1">
                  <c:v>Ampicillin</c:v>
                </c:pt>
                <c:pt idx="2">
                  <c:v>Cefa/Kana</c:v>
                </c:pt>
                <c:pt idx="3">
                  <c:v>Cefazolin</c:v>
                </c:pt>
                <c:pt idx="4">
                  <c:v>Cefoperazon</c:v>
                </c:pt>
                <c:pt idx="5">
                  <c:v>Cefquinom</c:v>
                </c:pt>
                <c:pt idx="6">
                  <c:v>Marbofloxacin</c:v>
                </c:pt>
              </c:strCache>
            </c:strRef>
          </c:cat>
          <c:val>
            <c:numRef>
              <c:f>'E. coli'!$E$2:$E$11</c:f>
              <c:numCache>
                <c:formatCode>0%</c:formatCode>
                <c:ptCount val="7"/>
                <c:pt idx="0">
                  <c:v>4.8099999999999997E-2</c:v>
                </c:pt>
                <c:pt idx="1">
                  <c:v>0.20680000000000001</c:v>
                </c:pt>
                <c:pt idx="2">
                  <c:v>6.3200000000000006E-2</c:v>
                </c:pt>
                <c:pt idx="3">
                  <c:v>6.7299999999999999E-2</c:v>
                </c:pt>
                <c:pt idx="4">
                  <c:v>6.6000000000000003E-2</c:v>
                </c:pt>
                <c:pt idx="5">
                  <c:v>4.8500000000000001E-2</c:v>
                </c:pt>
                <c:pt idx="6">
                  <c:v>5.04E-2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35-4FBC-83F2-F1C462B99320}"/>
            </c:ext>
          </c:extLst>
        </c:ser>
        <c:ser>
          <c:idx val="5"/>
          <c:order val="5"/>
          <c:tx>
            <c:strRef>
              <c:f>'E. coli'!$G$1</c:f>
              <c:strCache>
                <c:ptCount val="1"/>
                <c:pt idx="0">
                  <c:v>2020 (2180)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'E. coli'!$A$2:$A$11</c:f>
              <c:strCache>
                <c:ptCount val="7"/>
                <c:pt idx="0">
                  <c:v>Amoxicillin</c:v>
                </c:pt>
                <c:pt idx="1">
                  <c:v>Ampicillin</c:v>
                </c:pt>
                <c:pt idx="2">
                  <c:v>Cefa/Kana</c:v>
                </c:pt>
                <c:pt idx="3">
                  <c:v>Cefazolin</c:v>
                </c:pt>
                <c:pt idx="4">
                  <c:v>Cefoperazon</c:v>
                </c:pt>
                <c:pt idx="5">
                  <c:v>Cefquinom</c:v>
                </c:pt>
                <c:pt idx="6">
                  <c:v>Marbofloxacin</c:v>
                </c:pt>
              </c:strCache>
            </c:strRef>
          </c:cat>
          <c:val>
            <c:numRef>
              <c:f>'E. coli'!$G$2:$G$11</c:f>
              <c:numCache>
                <c:formatCode>0%</c:formatCode>
                <c:ptCount val="7"/>
                <c:pt idx="0">
                  <c:v>6.5600000000000006E-2</c:v>
                </c:pt>
                <c:pt idx="1">
                  <c:v>0.2165</c:v>
                </c:pt>
                <c:pt idx="2">
                  <c:v>8.6699999999999999E-2</c:v>
                </c:pt>
                <c:pt idx="3">
                  <c:v>5.5500000000000001E-2</c:v>
                </c:pt>
                <c:pt idx="4">
                  <c:v>7.3899999999999993E-2</c:v>
                </c:pt>
                <c:pt idx="5">
                  <c:v>3.5299999999999998E-2</c:v>
                </c:pt>
                <c:pt idx="6">
                  <c:v>4.82E-2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35-4FBC-83F2-F1C462B99320}"/>
            </c:ext>
          </c:extLst>
        </c:ser>
        <c:ser>
          <c:idx val="6"/>
          <c:order val="6"/>
          <c:tx>
            <c:strRef>
              <c:f>'E. coli'!$H$1</c:f>
              <c:strCache>
                <c:ptCount val="1"/>
                <c:pt idx="0">
                  <c:v>2021 (2010)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'E. coli'!$A$2:$A$11</c:f>
              <c:strCache>
                <c:ptCount val="7"/>
                <c:pt idx="0">
                  <c:v>Amoxicillin</c:v>
                </c:pt>
                <c:pt idx="1">
                  <c:v>Ampicillin</c:v>
                </c:pt>
                <c:pt idx="2">
                  <c:v>Cefa/Kana</c:v>
                </c:pt>
                <c:pt idx="3">
                  <c:v>Cefazolin</c:v>
                </c:pt>
                <c:pt idx="4">
                  <c:v>Cefoperazon</c:v>
                </c:pt>
                <c:pt idx="5">
                  <c:v>Cefquinom</c:v>
                </c:pt>
                <c:pt idx="6">
                  <c:v>Marbofloxacin</c:v>
                </c:pt>
              </c:strCache>
            </c:strRef>
          </c:cat>
          <c:val>
            <c:numRef>
              <c:f>'E. coli'!$H$2:$H$11</c:f>
              <c:numCache>
                <c:formatCode>0%</c:formatCode>
                <c:ptCount val="7"/>
                <c:pt idx="0">
                  <c:v>6.5199999999999994E-2</c:v>
                </c:pt>
                <c:pt idx="1">
                  <c:v>0.24929999999999999</c:v>
                </c:pt>
                <c:pt idx="2">
                  <c:v>0.1144</c:v>
                </c:pt>
                <c:pt idx="3">
                  <c:v>5.8200000000000002E-2</c:v>
                </c:pt>
                <c:pt idx="4">
                  <c:v>7.1599999999999997E-2</c:v>
                </c:pt>
                <c:pt idx="5">
                  <c:v>5.1700000000000003E-2</c:v>
                </c:pt>
                <c:pt idx="6">
                  <c:v>5.0700000000000002E-2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35-4FBC-83F2-F1C462B99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7885519"/>
        <c:axId val="1788042927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'E. coli'!$F$1</c15:sqref>
                        </c15:formulaRef>
                      </c:ext>
                    </c:extLst>
                    <c:strCache>
                      <c:ptCount val="1"/>
                      <c:pt idx="0">
                        <c:v>2019 (2191)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'E. coli'!$A$2:$A$11</c15:sqref>
                        </c15:formulaRef>
                      </c:ext>
                    </c:extLst>
                    <c:strCache>
                      <c:ptCount val="7"/>
                      <c:pt idx="0">
                        <c:v>Amoxicillin</c:v>
                      </c:pt>
                      <c:pt idx="1">
                        <c:v>Ampicillin</c:v>
                      </c:pt>
                      <c:pt idx="2">
                        <c:v>Cefa/Kana</c:v>
                      </c:pt>
                      <c:pt idx="3">
                        <c:v>Cefazolin</c:v>
                      </c:pt>
                      <c:pt idx="4">
                        <c:v>Cefoperazon</c:v>
                      </c:pt>
                      <c:pt idx="5">
                        <c:v>Cefquinom</c:v>
                      </c:pt>
                      <c:pt idx="6">
                        <c:v>Marbofloxacin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'E. coli'!$F$2:$F$11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5.11E-2</c:v>
                      </c:pt>
                      <c:pt idx="1">
                        <c:v>0.21360000000000001</c:v>
                      </c:pt>
                      <c:pt idx="2">
                        <c:v>7.1199999999999999E-2</c:v>
                      </c:pt>
                      <c:pt idx="3">
                        <c:v>6.3E-2</c:v>
                      </c:pt>
                      <c:pt idx="4">
                        <c:v>5.57E-2</c:v>
                      </c:pt>
                      <c:pt idx="5">
                        <c:v>3.5099999999999999E-2</c:v>
                      </c:pt>
                      <c:pt idx="6">
                        <c:v>5.3399999999999996E-2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2E35-4FBC-83F2-F1C462B99320}"/>
                  </c:ext>
                </c:extLst>
              </c15:ser>
            </c15:filteredBarSeries>
          </c:ext>
        </c:extLst>
      </c:barChart>
      <c:catAx>
        <c:axId val="178788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88042927"/>
        <c:crosses val="autoZero"/>
        <c:auto val="1"/>
        <c:lblAlgn val="ctr"/>
        <c:lblOffset val="100"/>
        <c:noMultiLvlLbl val="0"/>
      </c:catAx>
      <c:valAx>
        <c:axId val="178804292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78788551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Tabelle1!$A$29</c:f>
              <c:strCache>
                <c:ptCount val="1"/>
                <c:pt idx="0">
                  <c:v>Gesund,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Tabelle1!$B$28:$E$28</c:f>
              <c:strCache>
                <c:ptCount val="4"/>
                <c:pt idx="0">
                  <c:v>Jahr 0</c:v>
                </c:pt>
                <c:pt idx="1">
                  <c:v>Jahr 1</c:v>
                </c:pt>
                <c:pt idx="2">
                  <c:v>Jahr 2</c:v>
                </c:pt>
                <c:pt idx="3">
                  <c:v>Jahr 3</c:v>
                </c:pt>
              </c:strCache>
            </c:strRef>
          </c:cat>
          <c:val>
            <c:numRef>
              <c:f>Tabelle1!$B$29:$E$29</c:f>
              <c:numCache>
                <c:formatCode>0%</c:formatCode>
                <c:ptCount val="4"/>
                <c:pt idx="0">
                  <c:v>0.33800000000000002</c:v>
                </c:pt>
                <c:pt idx="1">
                  <c:v>0.35099999999999998</c:v>
                </c:pt>
                <c:pt idx="2">
                  <c:v>0.3548</c:v>
                </c:pt>
                <c:pt idx="3">
                  <c:v>0.34010000000000001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3A-4BB5-B76F-50CB526C4472}"/>
            </c:ext>
          </c:extLst>
        </c:ser>
        <c:ser>
          <c:idx val="1"/>
          <c:order val="1"/>
          <c:tx>
            <c:strRef>
              <c:f>Tabelle1!$A$30</c:f>
              <c:strCache>
                <c:ptCount val="1"/>
                <c:pt idx="0">
                  <c:v>Geheilt,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Tabelle1!$B$28:$E$28</c:f>
              <c:strCache>
                <c:ptCount val="4"/>
                <c:pt idx="0">
                  <c:v>Jahr 0</c:v>
                </c:pt>
                <c:pt idx="1">
                  <c:v>Jahr 1</c:v>
                </c:pt>
                <c:pt idx="2">
                  <c:v>Jahr 2</c:v>
                </c:pt>
                <c:pt idx="3">
                  <c:v>Jahr 3</c:v>
                </c:pt>
              </c:strCache>
            </c:strRef>
          </c:cat>
          <c:val>
            <c:numRef>
              <c:f>Tabelle1!$B$30:$E$30</c:f>
              <c:numCache>
                <c:formatCode>0%</c:formatCode>
                <c:ptCount val="4"/>
                <c:pt idx="0">
                  <c:v>0.3518</c:v>
                </c:pt>
                <c:pt idx="1">
                  <c:v>0.33329999999999999</c:v>
                </c:pt>
                <c:pt idx="2">
                  <c:v>0.3508</c:v>
                </c:pt>
                <c:pt idx="3">
                  <c:v>0.36020000000000002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3A-4BB5-B76F-50CB526C4472}"/>
            </c:ext>
          </c:extLst>
        </c:ser>
        <c:ser>
          <c:idx val="2"/>
          <c:order val="2"/>
          <c:tx>
            <c:strRef>
              <c:f>Tabelle1!$A$31</c:f>
              <c:strCache>
                <c:ptCount val="1"/>
                <c:pt idx="0">
                  <c:v>Neuinfektion,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Tabelle1!$B$28:$E$28</c:f>
              <c:strCache>
                <c:ptCount val="4"/>
                <c:pt idx="0">
                  <c:v>Jahr 0</c:v>
                </c:pt>
                <c:pt idx="1">
                  <c:v>Jahr 1</c:v>
                </c:pt>
                <c:pt idx="2">
                  <c:v>Jahr 2</c:v>
                </c:pt>
                <c:pt idx="3">
                  <c:v>Jahr 3</c:v>
                </c:pt>
              </c:strCache>
            </c:strRef>
          </c:cat>
          <c:val>
            <c:numRef>
              <c:f>Tabelle1!$B$31:$E$31</c:f>
              <c:numCache>
                <c:formatCode>0%</c:formatCode>
                <c:ptCount val="4"/>
                <c:pt idx="0">
                  <c:v>9.4399999999999998E-2</c:v>
                </c:pt>
                <c:pt idx="1">
                  <c:v>0.1111</c:v>
                </c:pt>
                <c:pt idx="2">
                  <c:v>0.1</c:v>
                </c:pt>
                <c:pt idx="3">
                  <c:v>0.14280000000000001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3A-4BB5-B76F-50CB526C4472}"/>
            </c:ext>
          </c:extLst>
        </c:ser>
        <c:ser>
          <c:idx val="3"/>
          <c:order val="3"/>
          <c:tx>
            <c:strRef>
              <c:f>Tabelle1!$A$32</c:f>
              <c:strCache>
                <c:ptCount val="1"/>
                <c:pt idx="0">
                  <c:v>Chronisch, 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Tabelle1!$B$28:$E$28</c:f>
              <c:strCache>
                <c:ptCount val="4"/>
                <c:pt idx="0">
                  <c:v>Jahr 0</c:v>
                </c:pt>
                <c:pt idx="1">
                  <c:v>Jahr 1</c:v>
                </c:pt>
                <c:pt idx="2">
                  <c:v>Jahr 2</c:v>
                </c:pt>
                <c:pt idx="3">
                  <c:v>Jahr 3</c:v>
                </c:pt>
              </c:strCache>
            </c:strRef>
          </c:cat>
          <c:val>
            <c:numRef>
              <c:f>Tabelle1!$B$32:$E$32</c:f>
              <c:numCache>
                <c:formatCode>0%</c:formatCode>
                <c:ptCount val="4"/>
                <c:pt idx="0">
                  <c:v>0.19389999999999999</c:v>
                </c:pt>
                <c:pt idx="1">
                  <c:v>0.2</c:v>
                </c:pt>
                <c:pt idx="2">
                  <c:v>0.18959999999999999</c:v>
                </c:pt>
                <c:pt idx="3">
                  <c:v>0.1749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3A-4BB5-B76F-50CB526C4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1114224"/>
        <c:axId val="1661211600"/>
      </c:barChart>
      <c:catAx>
        <c:axId val="166111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61211600"/>
        <c:crosses val="autoZero"/>
        <c:auto val="1"/>
        <c:lblAlgn val="ctr"/>
        <c:lblOffset val="100"/>
        <c:noMultiLvlLbl val="0"/>
      </c:catAx>
      <c:valAx>
        <c:axId val="166121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6111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Neuinfektionen/ Kühe mit &lt;100.000 Zellen/ml trockengestellt &amp; </a:t>
            </a:r>
          </a:p>
          <a:p>
            <a:pPr>
              <a:defRPr/>
            </a:pPr>
            <a:r>
              <a:rPr lang="de-DE"/>
              <a:t>Geheilten Kühe/ Kühe mit &gt;100.000 Zellen/ml trockengestellt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Tabelle1!$A$39</c:f>
              <c:strCache>
                <c:ptCount val="1"/>
                <c:pt idx="0">
                  <c:v>Neuinfektionen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Tabelle1!$B$38:$E$38</c:f>
              <c:strCache>
                <c:ptCount val="4"/>
                <c:pt idx="0">
                  <c:v>Jahr 0</c:v>
                </c:pt>
                <c:pt idx="1">
                  <c:v>Jahr 1</c:v>
                </c:pt>
                <c:pt idx="2">
                  <c:v>Jahr 2</c:v>
                </c:pt>
                <c:pt idx="3">
                  <c:v>Jahr 3</c:v>
                </c:pt>
              </c:strCache>
            </c:strRef>
          </c:cat>
          <c:val>
            <c:numRef>
              <c:f>Tabelle1!$B$39:$E$39</c:f>
              <c:numCache>
                <c:formatCode>0%</c:formatCode>
                <c:ptCount val="4"/>
                <c:pt idx="0">
                  <c:v>0.2455</c:v>
                </c:pt>
                <c:pt idx="1">
                  <c:v>0.26700000000000002</c:v>
                </c:pt>
                <c:pt idx="2">
                  <c:v>0.24199999999999999</c:v>
                </c:pt>
                <c:pt idx="3">
                  <c:v>0.32140000000000002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50-4C07-BA94-F642378157CC}"/>
            </c:ext>
          </c:extLst>
        </c:ser>
        <c:ser>
          <c:idx val="1"/>
          <c:order val="1"/>
          <c:tx>
            <c:strRef>
              <c:f>Tabelle1!$A$40</c:f>
              <c:strCache>
                <c:ptCount val="1"/>
                <c:pt idx="0">
                  <c:v>Geheilt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Tabelle1!$B$38:$E$38</c:f>
              <c:strCache>
                <c:ptCount val="4"/>
                <c:pt idx="0">
                  <c:v>Jahr 0</c:v>
                </c:pt>
                <c:pt idx="1">
                  <c:v>Jahr 1</c:v>
                </c:pt>
                <c:pt idx="2">
                  <c:v>Jahr 2</c:v>
                </c:pt>
                <c:pt idx="3">
                  <c:v>Jahr 3</c:v>
                </c:pt>
              </c:strCache>
            </c:strRef>
          </c:cat>
          <c:val>
            <c:numRef>
              <c:f>Tabelle1!$B$40:$E$40</c:f>
              <c:numCache>
                <c:formatCode>0%</c:formatCode>
                <c:ptCount val="4"/>
                <c:pt idx="0">
                  <c:v>0.63470000000000004</c:v>
                </c:pt>
                <c:pt idx="1">
                  <c:v>0.62670000000000003</c:v>
                </c:pt>
                <c:pt idx="2">
                  <c:v>0.65549999999999997</c:v>
                </c:pt>
                <c:pt idx="3">
                  <c:v>0.64170000000000005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50-4C07-BA94-F64237815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2494591"/>
        <c:axId val="1546916351"/>
      </c:barChart>
      <c:catAx>
        <c:axId val="160249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46916351"/>
        <c:crosses val="autoZero"/>
        <c:auto val="1"/>
        <c:lblAlgn val="ctr"/>
        <c:lblOffset val="100"/>
        <c:noMultiLvlLbl val="0"/>
      </c:catAx>
      <c:valAx>
        <c:axId val="1546916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02494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de-D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Tabelle1!$I$1</c:f>
              <c:strCache>
                <c:ptCount val="1"/>
                <c:pt idx="0">
                  <c:v>Anteil der Betriebe mit positivem Hemmstoffmonat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Tabelle1!$H$2:$H$8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Tabelle1!$I$2:$I$8</c:f>
              <c:numCache>
                <c:formatCode>0.00%</c:formatCode>
                <c:ptCount val="7"/>
                <c:pt idx="0">
                  <c:v>8.166666666666666E-4</c:v>
                </c:pt>
                <c:pt idx="1">
                  <c:v>7.9166666666666665E-4</c:v>
                </c:pt>
                <c:pt idx="2">
                  <c:v>4.1666666666666665E-5</c:v>
                </c:pt>
                <c:pt idx="3">
                  <c:v>2.2500000000000002E-4</c:v>
                </c:pt>
                <c:pt idx="4">
                  <c:v>8.3333333333333331E-5</c:v>
                </c:pt>
                <c:pt idx="5">
                  <c:v>5.7499999999999999E-4</c:v>
                </c:pt>
                <c:pt idx="6">
                  <c:v>7.5833333333333341E-4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14-4873-BFAB-8FD42FD39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4706143"/>
        <c:axId val="915111311"/>
      </c:barChart>
      <c:lineChart>
        <c:grouping val="standard"/>
        <c:varyColors val="0"/>
        <c:ser>
          <c:idx val="1"/>
          <c:order val="1"/>
          <c:tx>
            <c:strRef>
              <c:f>Tabelle1!$J$1</c:f>
              <c:strCache>
                <c:ptCount val="1"/>
                <c:pt idx="0">
                  <c:v>Anzahl, 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6.6170388751033912E-3"/>
                  <c:y val="-5.3674121405750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14-4873-BFAB-8FD42FD393AF}"/>
                </c:ext>
              </c:extLst>
            </c:dLbl>
            <c:dLbl>
              <c:idx val="5"/>
              <c:layout>
                <c:manualLayout>
                  <c:x val="1.5439757375241246E-2"/>
                  <c:y val="5.111821086261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14-4873-BFAB-8FD42FD393AF}"/>
                </c:ext>
              </c:extLst>
            </c:dLbl>
            <c:dLbl>
              <c:idx val="6"/>
              <c:layout>
                <c:manualLayout>
                  <c:x val="2.0953956437827406E-2"/>
                  <c:y val="-3.8338658146964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14-4873-BFAB-8FD42FD393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Tabelle1!$H$2:$H$8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Tabelle1!$J$2:$J$8</c:f>
              <c:numCache>
                <c:formatCode>General</c:formatCode>
                <c:ptCount val="7"/>
                <c:pt idx="0">
                  <c:v>304</c:v>
                </c:pt>
                <c:pt idx="1">
                  <c:v>276</c:v>
                </c:pt>
                <c:pt idx="2">
                  <c:v>260</c:v>
                </c:pt>
                <c:pt idx="3">
                  <c:v>317</c:v>
                </c:pt>
                <c:pt idx="4">
                  <c:v>145</c:v>
                </c:pt>
                <c:pt idx="5">
                  <c:v>163</c:v>
                </c:pt>
                <c:pt idx="6">
                  <c:v>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14-4873-BFAB-8FD42FD39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0983007"/>
        <c:axId val="808801647"/>
      </c:lineChart>
      <c:catAx>
        <c:axId val="914706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15111311"/>
        <c:crosses val="autoZero"/>
        <c:auto val="1"/>
        <c:lblAlgn val="ctr"/>
        <c:lblOffset val="100"/>
        <c:noMultiLvlLbl val="0"/>
      </c:catAx>
      <c:valAx>
        <c:axId val="91511131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600" dirty="0"/>
                  <a:t>Mittelwert des</a:t>
                </a:r>
                <a:r>
                  <a:rPr lang="de-DE" sz="1600" baseline="0" dirty="0"/>
                  <a:t> </a:t>
                </a:r>
                <a:r>
                  <a:rPr lang="de-DE" sz="1600" dirty="0"/>
                  <a:t>Anteils der Hemmstoffabzüge pro Jahr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14706143"/>
        <c:crosses val="autoZero"/>
        <c:crossBetween val="between"/>
      </c:valAx>
      <c:valAx>
        <c:axId val="80880164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FF99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600" dirty="0">
                    <a:solidFill>
                      <a:srgbClr val="FF9900"/>
                    </a:solidFill>
                  </a:rPr>
                  <a:t>Anzahl der Hemmstoffabzüge</a:t>
                </a:r>
                <a:r>
                  <a:rPr lang="de-DE" sz="1600" baseline="0" dirty="0">
                    <a:solidFill>
                      <a:srgbClr val="FF9900"/>
                    </a:solidFill>
                  </a:rPr>
                  <a:t> pro Jahr</a:t>
                </a:r>
                <a:endParaRPr lang="de-DE" sz="1600" dirty="0">
                  <a:solidFill>
                    <a:srgbClr val="FF99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FF99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60983007"/>
        <c:crosses val="max"/>
        <c:crossBetween val="between"/>
      </c:valAx>
      <c:catAx>
        <c:axId val="8609830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88016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Tabelle1!$I$1</c:f>
              <c:strCache>
                <c:ptCount val="1"/>
                <c:pt idx="0">
                  <c:v>Anteil der Betriebe mit positivem Hemmstoffmonat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Tabelle1!$H$2:$H$8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Tabelle1!$I$2:$I$8</c:f>
              <c:numCache>
                <c:formatCode>0.00%</c:formatCode>
                <c:ptCount val="7"/>
                <c:pt idx="0">
                  <c:v>8.166666666666666E-4</c:v>
                </c:pt>
                <c:pt idx="1">
                  <c:v>7.9166666666666665E-4</c:v>
                </c:pt>
                <c:pt idx="2">
                  <c:v>4.1666666666666665E-5</c:v>
                </c:pt>
                <c:pt idx="3">
                  <c:v>2.2500000000000002E-4</c:v>
                </c:pt>
                <c:pt idx="4">
                  <c:v>8.3333333333333331E-5</c:v>
                </c:pt>
                <c:pt idx="5">
                  <c:v>5.7499999999999999E-4</c:v>
                </c:pt>
                <c:pt idx="6">
                  <c:v>7.5833333333333341E-4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14-4873-BFAB-8FD42FD39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4706143"/>
        <c:axId val="915111311"/>
      </c:barChart>
      <c:lineChart>
        <c:grouping val="standard"/>
        <c:varyColors val="0"/>
        <c:ser>
          <c:idx val="1"/>
          <c:order val="1"/>
          <c:tx>
            <c:strRef>
              <c:f>Tabelle1!$J$1</c:f>
              <c:strCache>
                <c:ptCount val="1"/>
                <c:pt idx="0">
                  <c:v>Anzahl, 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6.6170388751033912E-3"/>
                  <c:y val="-5.3674121405750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14-4873-BFAB-8FD42FD393AF}"/>
                </c:ext>
              </c:extLst>
            </c:dLbl>
            <c:dLbl>
              <c:idx val="5"/>
              <c:layout>
                <c:manualLayout>
                  <c:x val="1.5439757375241246E-2"/>
                  <c:y val="5.111821086261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14-4873-BFAB-8FD42FD393AF}"/>
                </c:ext>
              </c:extLst>
            </c:dLbl>
            <c:dLbl>
              <c:idx val="6"/>
              <c:layout>
                <c:manualLayout>
                  <c:x val="-1.9851116625310174E-2"/>
                  <c:y val="3.32268370607027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14-4873-BFAB-8FD42FD393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Tabelle1!$H$2:$H$8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Tabelle1!$J$2:$J$8</c:f>
              <c:numCache>
                <c:formatCode>General</c:formatCode>
                <c:ptCount val="7"/>
                <c:pt idx="0">
                  <c:v>304</c:v>
                </c:pt>
                <c:pt idx="1">
                  <c:v>276</c:v>
                </c:pt>
                <c:pt idx="2">
                  <c:v>260</c:v>
                </c:pt>
                <c:pt idx="3">
                  <c:v>317</c:v>
                </c:pt>
                <c:pt idx="4">
                  <c:v>145</c:v>
                </c:pt>
                <c:pt idx="5">
                  <c:v>163</c:v>
                </c:pt>
                <c:pt idx="6">
                  <c:v>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14-4873-BFAB-8FD42FD39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0983007"/>
        <c:axId val="808801647"/>
      </c:lineChart>
      <c:catAx>
        <c:axId val="914706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15111311"/>
        <c:crosses val="autoZero"/>
        <c:auto val="1"/>
        <c:lblAlgn val="ctr"/>
        <c:lblOffset val="100"/>
        <c:noMultiLvlLbl val="0"/>
      </c:catAx>
      <c:valAx>
        <c:axId val="915111311"/>
        <c:scaling>
          <c:orientation val="minMax"/>
          <c:max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600" dirty="0"/>
                  <a:t>Mittelwert des</a:t>
                </a:r>
                <a:r>
                  <a:rPr lang="de-DE" sz="1600" baseline="0" dirty="0"/>
                  <a:t> </a:t>
                </a:r>
                <a:r>
                  <a:rPr lang="de-DE" sz="1600" dirty="0"/>
                  <a:t>Anteils der Hemmstoffabzüge pro Jahr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14706143"/>
        <c:crosses val="autoZero"/>
        <c:crossBetween val="between"/>
      </c:valAx>
      <c:valAx>
        <c:axId val="808801647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FF99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600" dirty="0">
                    <a:solidFill>
                      <a:srgbClr val="FF9900"/>
                    </a:solidFill>
                  </a:rPr>
                  <a:t>Anzahl der Hemmstoffabzüge</a:t>
                </a:r>
                <a:r>
                  <a:rPr lang="de-DE" sz="1600" baseline="0" dirty="0">
                    <a:solidFill>
                      <a:srgbClr val="FF9900"/>
                    </a:solidFill>
                  </a:rPr>
                  <a:t> pro Jahr</a:t>
                </a:r>
                <a:endParaRPr lang="de-DE" sz="1600" dirty="0">
                  <a:solidFill>
                    <a:srgbClr val="FF99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rgbClr val="FF99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60983007"/>
        <c:crosses val="max"/>
        <c:crossBetween val="between"/>
      </c:valAx>
      <c:catAx>
        <c:axId val="86098300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88016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31845533344315E-2"/>
          <c:y val="2.8956152467304628E-2"/>
          <c:w val="0.9184091149932907"/>
          <c:h val="0.92634607763316512"/>
        </c:manualLayout>
      </c:layout>
      <c:barChart>
        <c:barDir val="col"/>
        <c:grouping val="clustered"/>
        <c:varyColors val="0"/>
        <c:ser>
          <c:idx val="2"/>
          <c:order val="1"/>
          <c:tx>
            <c:v>2021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Tabelle6!$A$3:$A$25</c:f>
              <c:strCache>
                <c:ptCount val="23"/>
                <c:pt idx="0">
                  <c:v>04</c:v>
                </c:pt>
                <c:pt idx="1">
                  <c:v>07</c:v>
                </c:pt>
                <c:pt idx="2">
                  <c:v>16</c:v>
                </c:pt>
                <c:pt idx="3">
                  <c:v>17</c:v>
                </c:pt>
                <c:pt idx="4">
                  <c:v>19</c:v>
                </c:pt>
                <c:pt idx="5">
                  <c:v>24</c:v>
                </c:pt>
                <c:pt idx="6">
                  <c:v>26</c:v>
                </c:pt>
                <c:pt idx="7">
                  <c:v>27</c:v>
                </c:pt>
                <c:pt idx="8">
                  <c:v>32</c:v>
                </c:pt>
                <c:pt idx="9">
                  <c:v>33</c:v>
                </c:pt>
                <c:pt idx="10">
                  <c:v>39</c:v>
                </c:pt>
                <c:pt idx="11">
                  <c:v>46</c:v>
                </c:pt>
                <c:pt idx="12">
                  <c:v>47</c:v>
                </c:pt>
                <c:pt idx="13">
                  <c:v>48</c:v>
                </c:pt>
                <c:pt idx="14">
                  <c:v>49</c:v>
                </c:pt>
                <c:pt idx="15">
                  <c:v>59</c:v>
                </c:pt>
                <c:pt idx="16">
                  <c:v>74</c:v>
                </c:pt>
                <c:pt idx="17">
                  <c:v>84</c:v>
                </c:pt>
                <c:pt idx="18">
                  <c:v>85</c:v>
                </c:pt>
                <c:pt idx="19">
                  <c:v>89</c:v>
                </c:pt>
                <c:pt idx="20">
                  <c:v>94</c:v>
                </c:pt>
                <c:pt idx="21">
                  <c:v>96</c:v>
                </c:pt>
                <c:pt idx="22">
                  <c:v>99</c:v>
                </c:pt>
              </c:strCache>
            </c:strRef>
          </c:cat>
          <c:val>
            <c:numRef>
              <c:f>Tabelle6!$C$3:$C$25</c:f>
              <c:numCache>
                <c:formatCode>General</c:formatCode>
                <c:ptCount val="23"/>
                <c:pt idx="0">
                  <c:v>6.6859999999999999</c:v>
                </c:pt>
                <c:pt idx="1">
                  <c:v>2.6419999999999999</c:v>
                </c:pt>
                <c:pt idx="2">
                  <c:v>3.8</c:v>
                </c:pt>
                <c:pt idx="3">
                  <c:v>3.0049999999999999</c:v>
                </c:pt>
                <c:pt idx="4">
                  <c:v>6.6260000000000003</c:v>
                </c:pt>
                <c:pt idx="5">
                  <c:v>13.477</c:v>
                </c:pt>
                <c:pt idx="6">
                  <c:v>23.800999999999998</c:v>
                </c:pt>
                <c:pt idx="7">
                  <c:v>11.430999999999999</c:v>
                </c:pt>
                <c:pt idx="8">
                  <c:v>1.968</c:v>
                </c:pt>
                <c:pt idx="9">
                  <c:v>13.007</c:v>
                </c:pt>
                <c:pt idx="10">
                  <c:v>4.7329999999999997</c:v>
                </c:pt>
                <c:pt idx="11">
                  <c:v>9.9580000000000002</c:v>
                </c:pt>
                <c:pt idx="12">
                  <c:v>10.666</c:v>
                </c:pt>
                <c:pt idx="13">
                  <c:v>42.078000000000003</c:v>
                </c:pt>
                <c:pt idx="14">
                  <c:v>252.27199999999999</c:v>
                </c:pt>
                <c:pt idx="15">
                  <c:v>13.750999999999999</c:v>
                </c:pt>
                <c:pt idx="16">
                  <c:v>11.211</c:v>
                </c:pt>
                <c:pt idx="17">
                  <c:v>10.611000000000001</c:v>
                </c:pt>
                <c:pt idx="18">
                  <c:v>8.8190000000000008</c:v>
                </c:pt>
                <c:pt idx="19">
                  <c:v>4.1150000000000002</c:v>
                </c:pt>
                <c:pt idx="20">
                  <c:v>11.095000000000001</c:v>
                </c:pt>
                <c:pt idx="21">
                  <c:v>2.883</c:v>
                </c:pt>
                <c:pt idx="22">
                  <c:v>4.5730000000000004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DF-4C00-80AB-4140CCB9A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6190416"/>
        <c:axId val="1528263216"/>
        <c:extLst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v>2020</c:v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Tabelle6!$A$3:$A$25</c15:sqref>
                        </c15:formulaRef>
                      </c:ext>
                    </c:extLst>
                    <c:strCache>
                      <c:ptCount val="23"/>
                      <c:pt idx="0">
                        <c:v>04</c:v>
                      </c:pt>
                      <c:pt idx="1">
                        <c:v>07</c:v>
                      </c:pt>
                      <c:pt idx="2">
                        <c:v>16</c:v>
                      </c:pt>
                      <c:pt idx="3">
                        <c:v>17</c:v>
                      </c:pt>
                      <c:pt idx="4">
                        <c:v>19</c:v>
                      </c:pt>
                      <c:pt idx="5">
                        <c:v>24</c:v>
                      </c:pt>
                      <c:pt idx="6">
                        <c:v>26</c:v>
                      </c:pt>
                      <c:pt idx="7">
                        <c:v>27</c:v>
                      </c:pt>
                      <c:pt idx="8">
                        <c:v>32</c:v>
                      </c:pt>
                      <c:pt idx="9">
                        <c:v>33</c:v>
                      </c:pt>
                      <c:pt idx="10">
                        <c:v>39</c:v>
                      </c:pt>
                      <c:pt idx="11">
                        <c:v>46</c:v>
                      </c:pt>
                      <c:pt idx="12">
                        <c:v>47</c:v>
                      </c:pt>
                      <c:pt idx="13">
                        <c:v>48</c:v>
                      </c:pt>
                      <c:pt idx="14">
                        <c:v>49</c:v>
                      </c:pt>
                      <c:pt idx="15">
                        <c:v>59</c:v>
                      </c:pt>
                      <c:pt idx="16">
                        <c:v>74</c:v>
                      </c:pt>
                      <c:pt idx="17">
                        <c:v>84</c:v>
                      </c:pt>
                      <c:pt idx="18">
                        <c:v>85</c:v>
                      </c:pt>
                      <c:pt idx="19">
                        <c:v>89</c:v>
                      </c:pt>
                      <c:pt idx="20">
                        <c:v>94</c:v>
                      </c:pt>
                      <c:pt idx="21">
                        <c:v>96</c:v>
                      </c:pt>
                      <c:pt idx="22">
                        <c:v>99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Tabelle6!$B$3:$B$25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8.8209999999999997</c:v>
                      </c:pt>
                      <c:pt idx="1">
                        <c:v>7.1950000000000003</c:v>
                      </c:pt>
                      <c:pt idx="2">
                        <c:v>5.8239999999999998</c:v>
                      </c:pt>
                      <c:pt idx="3">
                        <c:v>4.4950000000000001</c:v>
                      </c:pt>
                      <c:pt idx="4">
                        <c:v>7.8650000000000002</c:v>
                      </c:pt>
                      <c:pt idx="5">
                        <c:v>17.109000000000002</c:v>
                      </c:pt>
                      <c:pt idx="6">
                        <c:v>27.9</c:v>
                      </c:pt>
                      <c:pt idx="7">
                        <c:v>13.340999999999999</c:v>
                      </c:pt>
                      <c:pt idx="8">
                        <c:v>2.9889999999999999</c:v>
                      </c:pt>
                      <c:pt idx="9">
                        <c:v>16.564</c:v>
                      </c:pt>
                      <c:pt idx="10">
                        <c:v>6.5449999999999999</c:v>
                      </c:pt>
                      <c:pt idx="11">
                        <c:v>13.23</c:v>
                      </c:pt>
                      <c:pt idx="12">
                        <c:v>13.157999999999999</c:v>
                      </c:pt>
                      <c:pt idx="13">
                        <c:v>47.890999999999998</c:v>
                      </c:pt>
                      <c:pt idx="14">
                        <c:v>292.67899999999997</c:v>
                      </c:pt>
                      <c:pt idx="15">
                        <c:v>15.343</c:v>
                      </c:pt>
                      <c:pt idx="16">
                        <c:v>12.962</c:v>
                      </c:pt>
                      <c:pt idx="17">
                        <c:v>11.952999999999999</c:v>
                      </c:pt>
                      <c:pt idx="18">
                        <c:v>10.584</c:v>
                      </c:pt>
                      <c:pt idx="19">
                        <c:v>5.23</c:v>
                      </c:pt>
                      <c:pt idx="20">
                        <c:v>13.388</c:v>
                      </c:pt>
                      <c:pt idx="21">
                        <c:v>4.8840000000000003</c:v>
                      </c:pt>
                      <c:pt idx="22">
                        <c:v>6.1319999999999997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CDF-4C00-80AB-4140CCB9AA5B}"/>
                  </c:ext>
                </c:extLst>
              </c15:ser>
            </c15:filteredBarSeries>
          </c:ext>
        </c:extLst>
      </c:barChart>
      <c:catAx>
        <c:axId val="152619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28263216"/>
        <c:crosses val="autoZero"/>
        <c:auto val="1"/>
        <c:lblAlgn val="ctr"/>
        <c:lblOffset val="100"/>
        <c:noMultiLvlLbl val="0"/>
      </c:catAx>
      <c:valAx>
        <c:axId val="1528263216"/>
        <c:scaling>
          <c:orientation val="minMax"/>
          <c:max val="260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2619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Tabelle8!$L$1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Tabelle8!$A$2:$A$17</c:f>
              <c:strCache>
                <c:ptCount val="16"/>
                <c:pt idx="0">
                  <c:v>Rinder</c:v>
                </c:pt>
                <c:pt idx="1">
                  <c:v>Milchkühe</c:v>
                </c:pt>
                <c:pt idx="2">
                  <c:v>Schweine</c:v>
                </c:pt>
                <c:pt idx="3">
                  <c:v>Zuchtschweine</c:v>
                </c:pt>
                <c:pt idx="4">
                  <c:v>Schafe</c:v>
                </c:pt>
                <c:pt idx="5">
                  <c:v>Zuchtschafe</c:v>
                </c:pt>
                <c:pt idx="6">
                  <c:v>Broiler</c:v>
                </c:pt>
                <c:pt idx="7">
                  <c:v>Legehennen</c:v>
                </c:pt>
                <c:pt idx="8">
                  <c:v>Pferde</c:v>
                </c:pt>
                <c:pt idx="9">
                  <c:v>Katzen</c:v>
                </c:pt>
                <c:pt idx="10">
                  <c:v>Hunde</c:v>
                </c:pt>
                <c:pt idx="11">
                  <c:v>Kleintiere</c:v>
                </c:pt>
                <c:pt idx="12">
                  <c:v>Ziervögel</c:v>
                </c:pt>
                <c:pt idx="13">
                  <c:v>Aquarien</c:v>
                </c:pt>
                <c:pt idx="14">
                  <c:v>Gartenteiche</c:v>
                </c:pt>
                <c:pt idx="15">
                  <c:v>Terrarien</c:v>
                </c:pt>
              </c:strCache>
            </c:strRef>
          </c:cat>
          <c:val>
            <c:numRef>
              <c:f>Tabelle8!$L$2:$L$17</c:f>
              <c:numCache>
                <c:formatCode>General</c:formatCode>
                <c:ptCount val="16"/>
                <c:pt idx="0">
                  <c:v>11.04</c:v>
                </c:pt>
                <c:pt idx="1">
                  <c:v>3.83</c:v>
                </c:pt>
                <c:pt idx="2">
                  <c:v>23.76</c:v>
                </c:pt>
                <c:pt idx="3">
                  <c:v>1.6</c:v>
                </c:pt>
                <c:pt idx="4">
                  <c:v>1.51</c:v>
                </c:pt>
                <c:pt idx="5">
                  <c:v>1.07</c:v>
                </c:pt>
                <c:pt idx="6">
                  <c:v>625.80999999999995</c:v>
                </c:pt>
                <c:pt idx="7">
                  <c:v>43.2</c:v>
                </c:pt>
                <c:pt idx="8">
                  <c:v>1.3</c:v>
                </c:pt>
                <c:pt idx="9">
                  <c:v>16.7</c:v>
                </c:pt>
                <c:pt idx="10">
                  <c:v>10.3</c:v>
                </c:pt>
                <c:pt idx="11">
                  <c:v>4.5999999999999996</c:v>
                </c:pt>
                <c:pt idx="12">
                  <c:v>3.1</c:v>
                </c:pt>
                <c:pt idx="13">
                  <c:v>2.2999999999999998</c:v>
                </c:pt>
                <c:pt idx="14">
                  <c:v>1.4</c:v>
                </c:pt>
                <c:pt idx="1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A-4FCF-B9B3-6FC0F3F95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74325152"/>
        <c:axId val="1527801024"/>
      </c:barChart>
      <c:barChart>
        <c:barDir val="col"/>
        <c:grouping val="clustered"/>
        <c:varyColors val="0"/>
        <c:ser>
          <c:idx val="1"/>
          <c:order val="1"/>
          <c:tx>
            <c:strRef>
              <c:f>Tabelle8!$M$1</c:f>
              <c:strCache>
                <c:ptCount val="1"/>
                <c:pt idx="0">
                  <c:v>Größenänderung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Tabelle8!$A$2:$A$17</c:f>
              <c:strCache>
                <c:ptCount val="16"/>
                <c:pt idx="0">
                  <c:v>Rinder</c:v>
                </c:pt>
                <c:pt idx="1">
                  <c:v>Milchkühe</c:v>
                </c:pt>
                <c:pt idx="2">
                  <c:v>Schweine</c:v>
                </c:pt>
                <c:pt idx="3">
                  <c:v>Zuchtschweine</c:v>
                </c:pt>
                <c:pt idx="4">
                  <c:v>Schafe</c:v>
                </c:pt>
                <c:pt idx="5">
                  <c:v>Zuchtschafe</c:v>
                </c:pt>
                <c:pt idx="6">
                  <c:v>Broiler</c:v>
                </c:pt>
                <c:pt idx="7">
                  <c:v>Legehennen</c:v>
                </c:pt>
                <c:pt idx="8">
                  <c:v>Pferde</c:v>
                </c:pt>
                <c:pt idx="9">
                  <c:v>Katzen</c:v>
                </c:pt>
                <c:pt idx="10">
                  <c:v>Hunde</c:v>
                </c:pt>
                <c:pt idx="11">
                  <c:v>Kleintiere</c:v>
                </c:pt>
                <c:pt idx="12">
                  <c:v>Ziervögel</c:v>
                </c:pt>
                <c:pt idx="13">
                  <c:v>Aquarien</c:v>
                </c:pt>
                <c:pt idx="14">
                  <c:v>Gartenteiche</c:v>
                </c:pt>
                <c:pt idx="15">
                  <c:v>Terrarien</c:v>
                </c:pt>
              </c:strCache>
            </c:strRef>
          </c:cat>
          <c:val>
            <c:numRef>
              <c:f>Tabelle8!$M$2:$M$17</c:f>
              <c:numCache>
                <c:formatCode>0%</c:formatCode>
                <c:ptCount val="16"/>
                <c:pt idx="0">
                  <c:v>-0.11891460494812456</c:v>
                </c:pt>
                <c:pt idx="1">
                  <c:v>-8.5918854415274581E-2</c:v>
                </c:pt>
                <c:pt idx="2">
                  <c:v>-0.13284671532846704</c:v>
                </c:pt>
                <c:pt idx="3">
                  <c:v>-0.27927927927927931</c:v>
                </c:pt>
                <c:pt idx="4">
                  <c:v>-9.0361445783132432E-2</c:v>
                </c:pt>
                <c:pt idx="5">
                  <c:v>-9.322033898305071E-2</c:v>
                </c:pt>
                <c:pt idx="6">
                  <c:v>-0.18194771241830077</c:v>
                </c:pt>
                <c:pt idx="7">
                  <c:v>0.2705882352941178</c:v>
                </c:pt>
                <c:pt idx="8">
                  <c:v>0.30000000000000004</c:v>
                </c:pt>
                <c:pt idx="9">
                  <c:v>1.0365853658536586</c:v>
                </c:pt>
                <c:pt idx="10">
                  <c:v>0.98076923076923084</c:v>
                </c:pt>
                <c:pt idx="11">
                  <c:v>-0.39473684210526316</c:v>
                </c:pt>
                <c:pt idx="12">
                  <c:v>-0.16216216216216217</c:v>
                </c:pt>
                <c:pt idx="13">
                  <c:v>0</c:v>
                </c:pt>
                <c:pt idx="14">
                  <c:v>-0.46153846153846156</c:v>
                </c:pt>
                <c:pt idx="15">
                  <c:v>0.49999999999999978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2A-4FCF-B9B3-6FC0F3F95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28959888"/>
        <c:axId val="1349332224"/>
      </c:barChart>
      <c:catAx>
        <c:axId val="147432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27801024"/>
        <c:crosses val="autoZero"/>
        <c:auto val="1"/>
        <c:lblAlgn val="ctr"/>
        <c:lblOffset val="100"/>
        <c:noMultiLvlLbl val="0"/>
      </c:catAx>
      <c:valAx>
        <c:axId val="152780102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70C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 err="1">
                    <a:solidFill>
                      <a:srgbClr val="0070C2"/>
                    </a:solidFill>
                  </a:rPr>
                  <a:t>AbsuluteTierzahl</a:t>
                </a:r>
                <a:r>
                  <a:rPr lang="de-DE" dirty="0">
                    <a:solidFill>
                      <a:srgbClr val="0070C2"/>
                    </a:solidFill>
                  </a:rPr>
                  <a:t> (2021) in </a:t>
                </a:r>
                <a:r>
                  <a:rPr lang="de-DE" dirty="0" err="1">
                    <a:solidFill>
                      <a:srgbClr val="0070C2"/>
                    </a:solidFill>
                  </a:rPr>
                  <a:t>Mio</a:t>
                </a:r>
                <a:endParaRPr lang="de-DE" dirty="0">
                  <a:solidFill>
                    <a:srgbClr val="0070C2"/>
                  </a:solidFill>
                </a:endParaRPr>
              </a:p>
            </c:rich>
          </c:tx>
          <c:layout>
            <c:manualLayout>
              <c:xMode val="edge"/>
              <c:yMode val="edge"/>
              <c:x val="1.2130886095668666E-2"/>
              <c:y val="7.49507879406200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70C2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70C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74325152"/>
        <c:crosses val="autoZero"/>
        <c:crossBetween val="between"/>
      </c:valAx>
      <c:valAx>
        <c:axId val="1349332224"/>
        <c:scaling>
          <c:orientation val="minMax"/>
          <c:max val="1.1000000000000001"/>
          <c:min val="-0.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 err="1">
                    <a:solidFill>
                      <a:srgbClr val="C00000"/>
                    </a:solidFill>
                  </a:rPr>
                  <a:t>Relaitve</a:t>
                </a:r>
                <a:r>
                  <a:rPr lang="de-DE" dirty="0">
                    <a:solidFill>
                      <a:srgbClr val="C00000"/>
                    </a:solidFill>
                  </a:rPr>
                  <a:t> Veränderung (seit 2011)</a:t>
                </a:r>
              </a:p>
            </c:rich>
          </c:tx>
          <c:layout>
            <c:manualLayout>
              <c:xMode val="edge"/>
              <c:yMode val="edge"/>
              <c:x val="0.95588768692484138"/>
              <c:y val="2.9126262966086705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28959888"/>
        <c:crosses val="max"/>
        <c:crossBetween val="between"/>
      </c:valAx>
      <c:catAx>
        <c:axId val="1628959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9332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de-D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Tabelle6!$E$3:$E$25</c:f>
              <c:numCache>
                <c:formatCode>0%</c:formatCode>
                <c:ptCount val="23"/>
                <c:pt idx="0">
                  <c:v>-0.24203605033442921</c:v>
                </c:pt>
                <c:pt idx="1">
                  <c:v>-0.6328005559416261</c:v>
                </c:pt>
                <c:pt idx="2">
                  <c:v>-0.34752747252747251</c:v>
                </c:pt>
                <c:pt idx="3">
                  <c:v>-0.33147942157953281</c:v>
                </c:pt>
                <c:pt idx="4">
                  <c:v>-0.15753337571519388</c:v>
                </c:pt>
                <c:pt idx="5">
                  <c:v>-0.21228593138114449</c:v>
                </c:pt>
                <c:pt idx="6">
                  <c:v>-0.14691756272401435</c:v>
                </c:pt>
                <c:pt idx="7">
                  <c:v>-0.14316767858481372</c:v>
                </c:pt>
                <c:pt idx="8">
                  <c:v>-0.34158581465373028</c:v>
                </c:pt>
                <c:pt idx="9">
                  <c:v>-0.2147428157449891</c:v>
                </c:pt>
                <c:pt idx="10">
                  <c:v>-0.27685255920550045</c:v>
                </c:pt>
                <c:pt idx="11">
                  <c:v>-0.24731670445956166</c:v>
                </c:pt>
                <c:pt idx="12">
                  <c:v>-0.18939048487612098</c:v>
                </c:pt>
                <c:pt idx="13">
                  <c:v>-0.12137979996241455</c:v>
                </c:pt>
                <c:pt idx="14">
                  <c:v>-0.1380591022929557</c:v>
                </c:pt>
                <c:pt idx="15">
                  <c:v>-0.10376067261943556</c:v>
                </c:pt>
                <c:pt idx="16">
                  <c:v>-0.13508717790464431</c:v>
                </c:pt>
                <c:pt idx="17">
                  <c:v>-0.11227306952229554</c:v>
                </c:pt>
                <c:pt idx="18">
                  <c:v>-0.16676114890400595</c:v>
                </c:pt>
                <c:pt idx="19">
                  <c:v>-0.21319311663479923</c:v>
                </c:pt>
                <c:pt idx="20">
                  <c:v>-0.17127278159545856</c:v>
                </c:pt>
                <c:pt idx="21">
                  <c:v>-0.40970515970515975</c:v>
                </c:pt>
                <c:pt idx="22">
                  <c:v>-0.25424005218525758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2-4E5B-8BC0-C54AD5EDC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9631136"/>
        <c:axId val="1529770848"/>
      </c:barChart>
      <c:catAx>
        <c:axId val="1679631136"/>
        <c:scaling>
          <c:orientation val="minMax"/>
        </c:scaling>
        <c:delete val="1"/>
        <c:axPos val="b"/>
        <c:majorTickMark val="none"/>
        <c:minorTickMark val="none"/>
        <c:tickLblPos val="nextTo"/>
        <c:crossAx val="1529770848"/>
        <c:crosses val="autoZero"/>
        <c:auto val="1"/>
        <c:lblAlgn val="ctr"/>
        <c:lblOffset val="100"/>
        <c:noMultiLvlLbl val="0"/>
      </c:catAx>
      <c:valAx>
        <c:axId val="1529770848"/>
        <c:scaling>
          <c:orientation val="minMax"/>
          <c:min val="-1"/>
        </c:scaling>
        <c:delete val="1"/>
        <c:axPos val="l"/>
        <c:numFmt formatCode="0%" sourceLinked="1"/>
        <c:majorTickMark val="none"/>
        <c:minorTickMark val="none"/>
        <c:tickLblPos val="nextTo"/>
        <c:crossAx val="167963113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42298021208206E-2"/>
          <c:y val="5.092599407677089E-2"/>
          <c:w val="0.93515187097145103"/>
          <c:h val="0.898148148148148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val>
            <c:numRef>
              <c:f>Tabelle8!$M$2:$M$17</c:f>
              <c:numCache>
                <c:formatCode>0%</c:formatCode>
                <c:ptCount val="16"/>
                <c:pt idx="0">
                  <c:v>-0.11891460494812456</c:v>
                </c:pt>
                <c:pt idx="1">
                  <c:v>-8.5918854415274581E-2</c:v>
                </c:pt>
                <c:pt idx="2">
                  <c:v>-0.13284671532846704</c:v>
                </c:pt>
                <c:pt idx="3">
                  <c:v>-0.27927927927927931</c:v>
                </c:pt>
                <c:pt idx="4">
                  <c:v>-9.0361445783132432E-2</c:v>
                </c:pt>
                <c:pt idx="5">
                  <c:v>-9.322033898305071E-2</c:v>
                </c:pt>
                <c:pt idx="6">
                  <c:v>-0.18194771241830077</c:v>
                </c:pt>
                <c:pt idx="7">
                  <c:v>0.2705882352941178</c:v>
                </c:pt>
                <c:pt idx="8">
                  <c:v>0.30000000000000004</c:v>
                </c:pt>
                <c:pt idx="9">
                  <c:v>1.0365853658536586</c:v>
                </c:pt>
                <c:pt idx="10">
                  <c:v>0.98076923076923084</c:v>
                </c:pt>
                <c:pt idx="11">
                  <c:v>-0.39473684210526316</c:v>
                </c:pt>
                <c:pt idx="12">
                  <c:v>-0.16216216216216217</c:v>
                </c:pt>
                <c:pt idx="13">
                  <c:v>0</c:v>
                </c:pt>
                <c:pt idx="14">
                  <c:v>-0.46153846153846156</c:v>
                </c:pt>
                <c:pt idx="15">
                  <c:v>0.49999999999999978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0-4DBE-969C-46258A601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6120896"/>
        <c:axId val="847507248"/>
      </c:barChart>
      <c:catAx>
        <c:axId val="726120896"/>
        <c:scaling>
          <c:orientation val="minMax"/>
        </c:scaling>
        <c:delete val="1"/>
        <c:axPos val="b"/>
        <c:majorTickMark val="none"/>
        <c:minorTickMark val="none"/>
        <c:tickLblPos val="nextTo"/>
        <c:crossAx val="847507248"/>
        <c:crosses val="autoZero"/>
        <c:auto val="1"/>
        <c:lblAlgn val="ctr"/>
        <c:lblOffset val="100"/>
        <c:noMultiLvlLbl val="0"/>
      </c:catAx>
      <c:valAx>
        <c:axId val="847507248"/>
        <c:scaling>
          <c:orientation val="minMax"/>
          <c:max val="1.1000000000000001"/>
          <c:min val="-0.5"/>
        </c:scaling>
        <c:delete val="1"/>
        <c:axPos val="l"/>
        <c:numFmt formatCode="0%" sourceLinked="1"/>
        <c:majorTickMark val="none"/>
        <c:minorTickMark val="none"/>
        <c:tickLblPos val="nextTo"/>
        <c:crossAx val="72612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51880797778686E-2"/>
          <c:y val="3.0811602223843427E-2"/>
          <c:w val="0.94814811920222131"/>
          <c:h val="0.66382108626198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Tabelle8!$L$1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Tabelle8!$A$2:$A$17</c:f>
              <c:strCache>
                <c:ptCount val="16"/>
                <c:pt idx="0">
                  <c:v>Rinder</c:v>
                </c:pt>
                <c:pt idx="1">
                  <c:v>Milchkühe</c:v>
                </c:pt>
                <c:pt idx="2">
                  <c:v>Schweine</c:v>
                </c:pt>
                <c:pt idx="3">
                  <c:v>Zuchtschweine</c:v>
                </c:pt>
                <c:pt idx="4">
                  <c:v>Schafe</c:v>
                </c:pt>
                <c:pt idx="5">
                  <c:v>Zuchtschafe</c:v>
                </c:pt>
                <c:pt idx="6">
                  <c:v>Broiler</c:v>
                </c:pt>
                <c:pt idx="7">
                  <c:v>Legehennen</c:v>
                </c:pt>
                <c:pt idx="8">
                  <c:v>Pferde</c:v>
                </c:pt>
                <c:pt idx="9">
                  <c:v>Katzen</c:v>
                </c:pt>
                <c:pt idx="10">
                  <c:v>Hunde</c:v>
                </c:pt>
                <c:pt idx="11">
                  <c:v>Kleintiere</c:v>
                </c:pt>
                <c:pt idx="12">
                  <c:v>Ziervögel</c:v>
                </c:pt>
                <c:pt idx="13">
                  <c:v>Aquarien</c:v>
                </c:pt>
                <c:pt idx="14">
                  <c:v>Gartenteiche</c:v>
                </c:pt>
                <c:pt idx="15">
                  <c:v>Terrarien</c:v>
                </c:pt>
              </c:strCache>
            </c:strRef>
          </c:cat>
          <c:val>
            <c:numRef>
              <c:f>Tabelle8!$L$2:$L$17</c:f>
              <c:numCache>
                <c:formatCode>General</c:formatCode>
                <c:ptCount val="16"/>
                <c:pt idx="0">
                  <c:v>11.04</c:v>
                </c:pt>
                <c:pt idx="1">
                  <c:v>3.83</c:v>
                </c:pt>
                <c:pt idx="2">
                  <c:v>23.76</c:v>
                </c:pt>
                <c:pt idx="3">
                  <c:v>1.6</c:v>
                </c:pt>
                <c:pt idx="4">
                  <c:v>1.51</c:v>
                </c:pt>
                <c:pt idx="5">
                  <c:v>1.07</c:v>
                </c:pt>
                <c:pt idx="6">
                  <c:v>625.80999999999995</c:v>
                </c:pt>
                <c:pt idx="7">
                  <c:v>43.2</c:v>
                </c:pt>
                <c:pt idx="8">
                  <c:v>1.3</c:v>
                </c:pt>
                <c:pt idx="9">
                  <c:v>16.7</c:v>
                </c:pt>
                <c:pt idx="10">
                  <c:v>10.3</c:v>
                </c:pt>
                <c:pt idx="11">
                  <c:v>4.5999999999999996</c:v>
                </c:pt>
                <c:pt idx="12">
                  <c:v>3.1</c:v>
                </c:pt>
                <c:pt idx="13">
                  <c:v>2.2999999999999998</c:v>
                </c:pt>
                <c:pt idx="14">
                  <c:v>1.4</c:v>
                </c:pt>
                <c:pt idx="15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1-42A9-B782-EFADFA706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74325152"/>
        <c:axId val="1527801024"/>
      </c:barChar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28959888"/>
        <c:axId val="134933222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Tabelle8!$M$1</c15:sqref>
                        </c15:formulaRef>
                      </c:ext>
                    </c:extLst>
                    <c:strCache>
                      <c:ptCount val="1"/>
                      <c:pt idx="0">
                        <c:v>Größenänderung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Tabelle8!$A$2:$A$17</c15:sqref>
                        </c15:formulaRef>
                      </c:ext>
                    </c:extLst>
                    <c:strCache>
                      <c:ptCount val="16"/>
                      <c:pt idx="0">
                        <c:v>Rinder</c:v>
                      </c:pt>
                      <c:pt idx="1">
                        <c:v>Milchkühe</c:v>
                      </c:pt>
                      <c:pt idx="2">
                        <c:v>Schweine</c:v>
                      </c:pt>
                      <c:pt idx="3">
                        <c:v>Zuchtschweine</c:v>
                      </c:pt>
                      <c:pt idx="4">
                        <c:v>Schafe</c:v>
                      </c:pt>
                      <c:pt idx="5">
                        <c:v>Zuchtschafe</c:v>
                      </c:pt>
                      <c:pt idx="6">
                        <c:v>Broiler</c:v>
                      </c:pt>
                      <c:pt idx="7">
                        <c:v>Legehennen</c:v>
                      </c:pt>
                      <c:pt idx="8">
                        <c:v>Pferde</c:v>
                      </c:pt>
                      <c:pt idx="9">
                        <c:v>Katzen</c:v>
                      </c:pt>
                      <c:pt idx="10">
                        <c:v>Hunde</c:v>
                      </c:pt>
                      <c:pt idx="11">
                        <c:v>Kleintiere</c:v>
                      </c:pt>
                      <c:pt idx="12">
                        <c:v>Ziervögel</c:v>
                      </c:pt>
                      <c:pt idx="13">
                        <c:v>Aquarien</c:v>
                      </c:pt>
                      <c:pt idx="14">
                        <c:v>Gartenteiche</c:v>
                      </c:pt>
                      <c:pt idx="15">
                        <c:v>Terrarien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Tabelle8!$M$2:$M$17</c15:sqref>
                        </c15:formulaRef>
                      </c:ext>
                    </c:extLst>
                    <c:numCache>
                      <c:formatCode>0%</c:formatCode>
                      <c:ptCount val="16"/>
                      <c:pt idx="0">
                        <c:v>-0.11891460494812456</c:v>
                      </c:pt>
                      <c:pt idx="1">
                        <c:v>-8.5918854415274581E-2</c:v>
                      </c:pt>
                      <c:pt idx="2">
                        <c:v>-0.13284671532846704</c:v>
                      </c:pt>
                      <c:pt idx="3">
                        <c:v>-0.27927927927927931</c:v>
                      </c:pt>
                      <c:pt idx="4">
                        <c:v>-9.0361445783132432E-2</c:v>
                      </c:pt>
                      <c:pt idx="5">
                        <c:v>-9.322033898305071E-2</c:v>
                      </c:pt>
                      <c:pt idx="6">
                        <c:v>-0.18194771241830077</c:v>
                      </c:pt>
                      <c:pt idx="7">
                        <c:v>0.2705882352941178</c:v>
                      </c:pt>
                      <c:pt idx="8">
                        <c:v>0.30000000000000004</c:v>
                      </c:pt>
                      <c:pt idx="9">
                        <c:v>1.0365853658536586</c:v>
                      </c:pt>
                      <c:pt idx="10">
                        <c:v>0.98076923076923084</c:v>
                      </c:pt>
                      <c:pt idx="11">
                        <c:v>-0.39473684210526316</c:v>
                      </c:pt>
                      <c:pt idx="12">
                        <c:v>-0.16216216216216217</c:v>
                      </c:pt>
                      <c:pt idx="13">
                        <c:v>0</c:v>
                      </c:pt>
                      <c:pt idx="14">
                        <c:v>-0.46153846153846156</c:v>
                      </c:pt>
                      <c:pt idx="15">
                        <c:v>0.49999999999999978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0821-42A9-B782-EFADFA706A6C}"/>
                  </c:ext>
                </c:extLst>
              </c15:ser>
            </c15:filteredBarSeries>
          </c:ext>
        </c:extLst>
      </c:barChart>
      <c:catAx>
        <c:axId val="147432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27801024"/>
        <c:crosses val="autoZero"/>
        <c:auto val="1"/>
        <c:lblAlgn val="ctr"/>
        <c:lblOffset val="100"/>
        <c:noMultiLvlLbl val="0"/>
      </c:catAx>
      <c:valAx>
        <c:axId val="1527801024"/>
        <c:scaling>
          <c:orientation val="minMax"/>
          <c:max val="120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74325152"/>
        <c:crosses val="autoZero"/>
        <c:crossBetween val="between"/>
      </c:valAx>
      <c:valAx>
        <c:axId val="1349332224"/>
        <c:scaling>
          <c:orientation val="minMax"/>
          <c:max val="1.1000000000000001"/>
          <c:min val="-0.5"/>
        </c:scaling>
        <c:delete val="1"/>
        <c:axPos val="r"/>
        <c:numFmt formatCode="0%" sourceLinked="1"/>
        <c:majorTickMark val="out"/>
        <c:minorTickMark val="none"/>
        <c:tickLblPos val="nextTo"/>
        <c:crossAx val="1628959888"/>
        <c:crosses val="max"/>
        <c:crossBetween val="between"/>
      </c:valAx>
      <c:catAx>
        <c:axId val="1628959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9332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Antibiotikaabgabemengen</a:t>
            </a:r>
            <a:r>
              <a:rPr lang="de-DE" baseline="0"/>
              <a:t> (Grundsubstanz in t) von 2019-2021 nach zugelassener Anwendungsart (Mehrfachantworten mgl)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3.8875190229012938E-2"/>
          <c:y val="0.13086261980830671"/>
          <c:w val="0.96112480977098702"/>
          <c:h val="0.71085104777238295"/>
        </c:manualLayout>
      </c:layout>
      <c:barChart>
        <c:barDir val="col"/>
        <c:grouping val="clustered"/>
        <c:varyColors val="0"/>
        <c:ser>
          <c:idx val="0"/>
          <c:order val="0"/>
          <c:tx>
            <c:v>2019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Tabelle4!$A$3:$A$7</c:f>
              <c:strCache>
                <c:ptCount val="5"/>
                <c:pt idx="0">
                  <c:v>intramammär</c:v>
                </c:pt>
                <c:pt idx="1">
                  <c:v>intrauterin</c:v>
                </c:pt>
                <c:pt idx="2">
                  <c:v>oral</c:v>
                </c:pt>
                <c:pt idx="3">
                  <c:v>parenteral</c:v>
                </c:pt>
                <c:pt idx="4">
                  <c:v>sonstige</c:v>
                </c:pt>
              </c:strCache>
            </c:strRef>
          </c:cat>
          <c:val>
            <c:numRef>
              <c:f>Tabelle4!$B$3:$B$7</c:f>
              <c:numCache>
                <c:formatCode>General</c:formatCode>
                <c:ptCount val="5"/>
                <c:pt idx="0">
                  <c:v>11.289</c:v>
                </c:pt>
                <c:pt idx="1">
                  <c:v>3.83</c:v>
                </c:pt>
                <c:pt idx="2">
                  <c:v>595.12400000000002</c:v>
                </c:pt>
                <c:pt idx="3">
                  <c:v>60.612000000000002</c:v>
                </c:pt>
                <c:pt idx="4">
                  <c:v>4.1120000000000001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42-43A7-B72B-94C92CD1D139}"/>
            </c:ext>
          </c:extLst>
        </c:ser>
        <c:ser>
          <c:idx val="1"/>
          <c:order val="1"/>
          <c:tx>
            <c:v>2020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Tabelle4!$A$3:$A$7</c:f>
              <c:strCache>
                <c:ptCount val="5"/>
                <c:pt idx="0">
                  <c:v>intramammär</c:v>
                </c:pt>
                <c:pt idx="1">
                  <c:v>intrauterin</c:v>
                </c:pt>
                <c:pt idx="2">
                  <c:v>oral</c:v>
                </c:pt>
                <c:pt idx="3">
                  <c:v>parenteral</c:v>
                </c:pt>
                <c:pt idx="4">
                  <c:v>sonstige</c:v>
                </c:pt>
              </c:strCache>
            </c:strRef>
          </c:cat>
          <c:val>
            <c:numRef>
              <c:f>Tabelle4!$C$3:$C$7</c:f>
              <c:numCache>
                <c:formatCode>General</c:formatCode>
                <c:ptCount val="5"/>
                <c:pt idx="0">
                  <c:v>11.526</c:v>
                </c:pt>
                <c:pt idx="1">
                  <c:v>3.415</c:v>
                </c:pt>
                <c:pt idx="2">
                  <c:v>622.39200000000005</c:v>
                </c:pt>
                <c:pt idx="3">
                  <c:v>64.007999999999996</c:v>
                </c:pt>
                <c:pt idx="4">
                  <c:v>4.3179999999999996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42-43A7-B72B-94C92CD1D139}"/>
            </c:ext>
          </c:extLst>
        </c:ser>
        <c:ser>
          <c:idx val="2"/>
          <c:order val="2"/>
          <c:tx>
            <c:v>2021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Tabelle4!$A$3:$A$7</c:f>
              <c:strCache>
                <c:ptCount val="5"/>
                <c:pt idx="0">
                  <c:v>intramammär</c:v>
                </c:pt>
                <c:pt idx="1">
                  <c:v>intrauterin</c:v>
                </c:pt>
                <c:pt idx="2">
                  <c:v>oral</c:v>
                </c:pt>
                <c:pt idx="3">
                  <c:v>parenteral</c:v>
                </c:pt>
                <c:pt idx="4">
                  <c:v>sonstige</c:v>
                </c:pt>
              </c:strCache>
            </c:strRef>
          </c:cat>
          <c:val>
            <c:numRef>
              <c:f>Tabelle4!$D$3:$D$7</c:f>
              <c:numCache>
                <c:formatCode>General</c:formatCode>
                <c:ptCount val="5"/>
                <c:pt idx="0">
                  <c:v>12.335000000000001</c:v>
                </c:pt>
                <c:pt idx="1">
                  <c:v>3.286</c:v>
                </c:pt>
                <c:pt idx="2">
                  <c:v>528.73099999999999</c:v>
                </c:pt>
                <c:pt idx="3">
                  <c:v>58.902000000000001</c:v>
                </c:pt>
                <c:pt idx="4">
                  <c:v>2.4550000000000001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42-43A7-B72B-94C92CD1D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9612496"/>
        <c:axId val="1533071504"/>
      </c:barChart>
      <c:catAx>
        <c:axId val="152961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33071504"/>
        <c:crosses val="autoZero"/>
        <c:auto val="1"/>
        <c:lblAlgn val="ctr"/>
        <c:lblOffset val="100"/>
        <c:noMultiLvlLbl val="0"/>
      </c:catAx>
      <c:valAx>
        <c:axId val="1533071504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2961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Tabelle1!$Q$2</c:f>
              <c:strCache>
                <c:ptCount val="1"/>
                <c:pt idx="0">
                  <c:v>Intramammär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Tabelle1!$R$1:$U$1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Tabelle1!$R$2:$U$2</c:f>
              <c:numCache>
                <c:formatCode>General</c:formatCode>
                <c:ptCount val="4"/>
                <c:pt idx="0">
                  <c:v>11.794</c:v>
                </c:pt>
                <c:pt idx="1">
                  <c:v>11.289</c:v>
                </c:pt>
                <c:pt idx="2">
                  <c:v>11.526</c:v>
                </c:pt>
                <c:pt idx="3">
                  <c:v>12.335000000000001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3-4642-B10E-6F5284E0BBB3}"/>
            </c:ext>
          </c:extLst>
        </c:ser>
        <c:ser>
          <c:idx val="3"/>
          <c:order val="3"/>
          <c:tx>
            <c:strRef>
              <c:f>Tabelle1!$Q$5</c:f>
              <c:strCache>
                <c:ptCount val="1"/>
                <c:pt idx="0">
                  <c:v>Milchkühe, 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Tabelle1!$R$1:$U$1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Tabelle1!$R$5:$U$5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4.01</c:v>
                </c:pt>
                <c:pt idx="2">
                  <c:v>3.92</c:v>
                </c:pt>
                <c:pt idx="3">
                  <c:v>3.83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3-4642-B10E-6F5284E0B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89790240"/>
        <c:axId val="878839680"/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6924512"/>
        <c:axId val="104405596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Tabelle1!$Q$3</c15:sqref>
                        </c15:formulaRef>
                      </c:ext>
                    </c:extLst>
                    <c:strCache>
                      <c:ptCount val="1"/>
                      <c:pt idx="0">
                        <c:v>Gesamt-AB Verkauf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Tabelle1!$R$1:$U$1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Tabelle1!$R$3:$U$3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718.5</c:v>
                      </c:pt>
                      <c:pt idx="1">
                        <c:v>665.8</c:v>
                      </c:pt>
                      <c:pt idx="2">
                        <c:v>696.1</c:v>
                      </c:pt>
                      <c:pt idx="3">
                        <c:v>660.6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1B73-4642-B10E-6F5284E0BBB3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Tabelle1!$Q$4</c15:sqref>
                        </c15:formulaRef>
                      </c:ext>
                    </c:extLst>
                    <c:strCache>
                      <c:ptCount val="1"/>
                      <c:pt idx="0">
                        <c:v>Penicilline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Tabelle1!$R$1:$U$1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2018</c:v>
                      </c:pt>
                      <c:pt idx="1">
                        <c:v>2019</c:v>
                      </c:pt>
                      <c:pt idx="2">
                        <c:v>2020</c:v>
                      </c:pt>
                      <c:pt idx="3">
                        <c:v>2021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Tabelle1!$R$4:$U$4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271.16800000000001</c:v>
                      </c:pt>
                      <c:pt idx="1">
                        <c:v>263.60700000000003</c:v>
                      </c:pt>
                      <c:pt idx="2">
                        <c:v>277.673</c:v>
                      </c:pt>
                      <c:pt idx="3">
                        <c:v>234.99299999999999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B73-4642-B10E-6F5284E0BBB3}"/>
                  </c:ext>
                </c:extLst>
              </c15:ser>
            </c15:filteredLineSeries>
          </c:ext>
        </c:extLst>
      </c:lineChart>
      <c:catAx>
        <c:axId val="88979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78839680"/>
        <c:crosses val="autoZero"/>
        <c:auto val="1"/>
        <c:lblAlgn val="ctr"/>
        <c:lblOffset val="100"/>
        <c:noMultiLvlLbl val="0"/>
      </c:catAx>
      <c:valAx>
        <c:axId val="87883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 err="1">
                    <a:solidFill>
                      <a:srgbClr val="0070C0"/>
                    </a:solidFill>
                  </a:rPr>
                  <a:t>intrammäre</a:t>
                </a:r>
                <a:r>
                  <a:rPr lang="de-DE" dirty="0">
                    <a:solidFill>
                      <a:srgbClr val="0070C0"/>
                    </a:solidFill>
                  </a:rPr>
                  <a:t> Präparate (i.t.*10^3), </a:t>
                </a:r>
                <a:r>
                  <a:rPr lang="de-DE" dirty="0">
                    <a:solidFill>
                      <a:srgbClr val="FFC000"/>
                    </a:solidFill>
                  </a:rPr>
                  <a:t>Milchkühe (</a:t>
                </a:r>
                <a:r>
                  <a:rPr lang="de-DE" dirty="0" err="1">
                    <a:solidFill>
                      <a:srgbClr val="FFC000"/>
                    </a:solidFill>
                  </a:rPr>
                  <a:t>Mio</a:t>
                </a:r>
                <a:r>
                  <a:rPr lang="de-DE" dirty="0">
                    <a:solidFill>
                      <a:srgbClr val="FFC000"/>
                    </a:solidFill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89790240"/>
        <c:crosses val="autoZero"/>
        <c:crossBetween val="between"/>
      </c:valAx>
      <c:valAx>
        <c:axId val="104405596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036924512"/>
        <c:crosses val="max"/>
        <c:crossBetween val="between"/>
      </c:valAx>
      <c:catAx>
        <c:axId val="1036924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4055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de-DE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'Daten 1998 - 2022'!$Q$1</c:f>
              <c:strCache>
                <c:ptCount val="1"/>
                <c:pt idx="0">
                  <c:v>Bayern (Tankmilch)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DE-432F-B4A3-2B02AFB184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'Daten 1998 - 2022'!$P$2:$P$26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'Daten 1998 - 2022'!$Q$2:$Q$26</c:f>
              <c:numCache>
                <c:formatCode>0</c:formatCode>
                <c:ptCount val="25"/>
                <c:pt idx="0">
                  <c:v>149.16666666666666</c:v>
                </c:pt>
                <c:pt idx="1">
                  <c:v>150.75</c:v>
                </c:pt>
                <c:pt idx="2">
                  <c:v>155</c:v>
                </c:pt>
                <c:pt idx="3">
                  <c:v>158</c:v>
                </c:pt>
                <c:pt idx="4">
                  <c:v>159.75</c:v>
                </c:pt>
                <c:pt idx="5">
                  <c:v>159.25</c:v>
                </c:pt>
                <c:pt idx="6">
                  <c:v>153</c:v>
                </c:pt>
                <c:pt idx="7">
                  <c:v>157.33333333333334</c:v>
                </c:pt>
                <c:pt idx="8">
                  <c:v>158.75</c:v>
                </c:pt>
                <c:pt idx="9">
                  <c:v>163.58333333333334</c:v>
                </c:pt>
                <c:pt idx="10">
                  <c:v>165.91666666666666</c:v>
                </c:pt>
                <c:pt idx="11">
                  <c:v>165.91666666666666</c:v>
                </c:pt>
                <c:pt idx="12">
                  <c:v>164.33333333333334</c:v>
                </c:pt>
                <c:pt idx="13">
                  <c:v>166.58333333333334</c:v>
                </c:pt>
                <c:pt idx="14">
                  <c:v>168.91666666666666</c:v>
                </c:pt>
                <c:pt idx="15">
                  <c:v>166.33333333333334</c:v>
                </c:pt>
                <c:pt idx="16">
                  <c:v>165</c:v>
                </c:pt>
                <c:pt idx="17">
                  <c:v>163.58333333333334</c:v>
                </c:pt>
                <c:pt idx="18">
                  <c:v>161.83333333333334</c:v>
                </c:pt>
                <c:pt idx="19">
                  <c:v>162.58333333333334</c:v>
                </c:pt>
                <c:pt idx="20">
                  <c:v>166.91666666666666</c:v>
                </c:pt>
                <c:pt idx="21">
                  <c:v>165.66666666666666</c:v>
                </c:pt>
                <c:pt idx="22">
                  <c:v>166.08333333333334</c:v>
                </c:pt>
                <c:pt idx="23">
                  <c:v>166.75</c:v>
                </c:pt>
                <c:pt idx="24">
                  <c:v>162.25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DE-432F-B4A3-2B02AFB18432}"/>
            </c:ext>
          </c:extLst>
        </c:ser>
        <c:ser>
          <c:idx val="1"/>
          <c:order val="1"/>
          <c:tx>
            <c:strRef>
              <c:f>'Daten 1998 - 2022'!$R$1</c:f>
              <c:strCache>
                <c:ptCount val="1"/>
                <c:pt idx="0">
                  <c:v>Bayern (LKV)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DE-432F-B4A3-2B02AFB184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'Daten 1998 - 2022'!$P$2:$P$26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'Daten 1998 - 2022'!$R$2:$R$26</c:f>
              <c:numCache>
                <c:formatCode>General</c:formatCode>
                <c:ptCount val="25"/>
                <c:pt idx="10">
                  <c:v>192</c:v>
                </c:pt>
                <c:pt idx="11">
                  <c:v>192</c:v>
                </c:pt>
                <c:pt idx="12">
                  <c:v>190</c:v>
                </c:pt>
                <c:pt idx="13">
                  <c:v>188</c:v>
                </c:pt>
                <c:pt idx="14">
                  <c:v>191</c:v>
                </c:pt>
                <c:pt idx="15">
                  <c:v>188</c:v>
                </c:pt>
                <c:pt idx="16">
                  <c:v>182</c:v>
                </c:pt>
                <c:pt idx="17">
                  <c:v>197</c:v>
                </c:pt>
                <c:pt idx="18">
                  <c:v>197</c:v>
                </c:pt>
                <c:pt idx="19">
                  <c:v>200</c:v>
                </c:pt>
                <c:pt idx="20">
                  <c:v>204</c:v>
                </c:pt>
                <c:pt idx="21">
                  <c:v>203</c:v>
                </c:pt>
                <c:pt idx="22">
                  <c:v>203</c:v>
                </c:pt>
                <c:pt idx="23">
                  <c:v>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5DE-432F-B4A3-2B02AFB18432}"/>
            </c:ext>
          </c:extLst>
        </c:ser>
        <c:ser>
          <c:idx val="2"/>
          <c:order val="2"/>
          <c:tx>
            <c:strRef>
              <c:f>'Daten 1998 - 2022'!$S$1</c:f>
              <c:strCache>
                <c:ptCount val="1"/>
                <c:pt idx="0">
                  <c:v>Deutschland (LKV)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DE-432F-B4A3-2B02AFB184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'Daten 1998 - 2022'!$P$2:$P$26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'Daten 1998 - 2022'!$S$2:$S$26</c:f>
              <c:numCache>
                <c:formatCode>General</c:formatCode>
                <c:ptCount val="25"/>
                <c:pt idx="14">
                  <c:v>209</c:v>
                </c:pt>
                <c:pt idx="15">
                  <c:v>193</c:v>
                </c:pt>
                <c:pt idx="17">
                  <c:v>237</c:v>
                </c:pt>
                <c:pt idx="18">
                  <c:v>236</c:v>
                </c:pt>
                <c:pt idx="19">
                  <c:v>235</c:v>
                </c:pt>
                <c:pt idx="20">
                  <c:v>241</c:v>
                </c:pt>
                <c:pt idx="21">
                  <c:v>229</c:v>
                </c:pt>
                <c:pt idx="22">
                  <c:v>231</c:v>
                </c:pt>
                <c:pt idx="23">
                  <c:v>235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5DE-432F-B4A3-2B02AFB18432}"/>
            </c:ext>
          </c:extLst>
        </c:ser>
        <c:ser>
          <c:idx val="3"/>
          <c:order val="3"/>
          <c:tx>
            <c:strRef>
              <c:f>'Daten 1998 - 2022'!$T$1</c:f>
              <c:strCache>
                <c:ptCount val="1"/>
                <c:pt idx="0">
                  <c:v>USA (DHIA)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DE-432F-B4A3-2B02AFB184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'Daten 1998 - 2022'!$P$2:$P$26</c:f>
              <c:numCache>
                <c:formatCode>General</c:formatCode>
                <c:ptCount val="25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</c:numCache>
            </c:numRef>
          </c:cat>
          <c:val>
            <c:numRef>
              <c:f>'Daten 1998 - 2022'!$T$2:$T$26</c:f>
              <c:numCache>
                <c:formatCode>General</c:formatCode>
                <c:ptCount val="25"/>
                <c:pt idx="0">
                  <c:v>318</c:v>
                </c:pt>
                <c:pt idx="1">
                  <c:v>311</c:v>
                </c:pt>
                <c:pt idx="2">
                  <c:v>316</c:v>
                </c:pt>
                <c:pt idx="3">
                  <c:v>322</c:v>
                </c:pt>
                <c:pt idx="4">
                  <c:v>320</c:v>
                </c:pt>
                <c:pt idx="5">
                  <c:v>319</c:v>
                </c:pt>
                <c:pt idx="6">
                  <c:v>295</c:v>
                </c:pt>
                <c:pt idx="7">
                  <c:v>296</c:v>
                </c:pt>
                <c:pt idx="8">
                  <c:v>288</c:v>
                </c:pt>
                <c:pt idx="9">
                  <c:v>276</c:v>
                </c:pt>
                <c:pt idx="10">
                  <c:v>262</c:v>
                </c:pt>
                <c:pt idx="11">
                  <c:v>233</c:v>
                </c:pt>
                <c:pt idx="12">
                  <c:v>228</c:v>
                </c:pt>
                <c:pt idx="13">
                  <c:v>217</c:v>
                </c:pt>
                <c:pt idx="14">
                  <c:v>200</c:v>
                </c:pt>
                <c:pt idx="15">
                  <c:v>199</c:v>
                </c:pt>
                <c:pt idx="16">
                  <c:v>200</c:v>
                </c:pt>
                <c:pt idx="17">
                  <c:v>204</c:v>
                </c:pt>
                <c:pt idx="18">
                  <c:v>203</c:v>
                </c:pt>
                <c:pt idx="19">
                  <c:v>197</c:v>
                </c:pt>
                <c:pt idx="20">
                  <c:v>191</c:v>
                </c:pt>
                <c:pt idx="21">
                  <c:v>187</c:v>
                </c:pt>
                <c:pt idx="22">
                  <c:v>178</c:v>
                </c:pt>
                <c:pt idx="23">
                  <c:v>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5DE-432F-B4A3-2B02AFB18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6535200"/>
        <c:axId val="1079921120"/>
      </c:lineChart>
      <c:catAx>
        <c:axId val="107653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79921120"/>
        <c:crosses val="autoZero"/>
        <c:auto val="1"/>
        <c:lblAlgn val="ctr"/>
        <c:lblOffset val="100"/>
        <c:noMultiLvlLbl val="0"/>
      </c:catAx>
      <c:valAx>
        <c:axId val="1079921120"/>
        <c:scaling>
          <c:orientation val="minMax"/>
          <c:max val="325"/>
          <c:min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 ZZ (i.T.)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7653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63448892709755E-2"/>
          <c:y val="2.5699781137581444E-2"/>
          <c:w val="0.94895310542757838"/>
          <c:h val="0.941009584664536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'Anzahl Bakt'!$C$28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'Anzahl Bakt'!$A$29:$A$39</c:f>
              <c:strCache>
                <c:ptCount val="11"/>
                <c:pt idx="0">
                  <c:v>S. uberis</c:v>
                </c:pt>
                <c:pt idx="1">
                  <c:v>S. aureus</c:v>
                </c:pt>
                <c:pt idx="2">
                  <c:v>S. dysgalactiae</c:v>
                </c:pt>
                <c:pt idx="3">
                  <c:v>E. coli</c:v>
                </c:pt>
                <c:pt idx="4">
                  <c:v>Strept. Esk+</c:v>
                </c:pt>
                <c:pt idx="5">
                  <c:v>CNS</c:v>
                </c:pt>
                <c:pt idx="6">
                  <c:v>Other gram-Neg</c:v>
                </c:pt>
                <c:pt idx="7">
                  <c:v>S. agalactiae</c:v>
                </c:pt>
                <c:pt idx="8">
                  <c:v>S. canis</c:v>
                </c:pt>
                <c:pt idx="9">
                  <c:v>Strept. Esc-</c:v>
                </c:pt>
                <c:pt idx="10">
                  <c:v>Sonstige</c:v>
                </c:pt>
              </c:strCache>
            </c:strRef>
          </c:cat>
          <c:val>
            <c:numRef>
              <c:f>'Anzahl Bakt'!$C$29:$C$39</c:f>
              <c:numCache>
                <c:formatCode>0%</c:formatCode>
                <c:ptCount val="11"/>
                <c:pt idx="0">
                  <c:v>0.28970000000000001</c:v>
                </c:pt>
                <c:pt idx="1">
                  <c:v>0.17460000000000001</c:v>
                </c:pt>
                <c:pt idx="2">
                  <c:v>0.1389</c:v>
                </c:pt>
                <c:pt idx="3">
                  <c:v>6.1499999999999999E-2</c:v>
                </c:pt>
                <c:pt idx="4">
                  <c:v>4.1300000000000003E-2</c:v>
                </c:pt>
                <c:pt idx="5">
                  <c:v>6.8199999999999997E-2</c:v>
                </c:pt>
                <c:pt idx="6">
                  <c:v>8.3600000000000008E-2</c:v>
                </c:pt>
                <c:pt idx="7">
                  <c:v>4.0099999999999997E-2</c:v>
                </c:pt>
                <c:pt idx="8">
                  <c:v>2.9899999999999999E-2</c:v>
                </c:pt>
                <c:pt idx="9">
                  <c:v>5.7999999999999996E-3</c:v>
                </c:pt>
                <c:pt idx="10">
                  <c:v>0.1079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E-441F-9119-FB782E7C0C16}"/>
            </c:ext>
          </c:extLst>
        </c:ser>
        <c:ser>
          <c:idx val="2"/>
          <c:order val="2"/>
          <c:tx>
            <c:strRef>
              <c:f>'Anzahl Bakt'!$D$28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'Anzahl Bakt'!$A$29:$A$39</c:f>
              <c:strCache>
                <c:ptCount val="11"/>
                <c:pt idx="0">
                  <c:v>S. uberis</c:v>
                </c:pt>
                <c:pt idx="1">
                  <c:v>S. aureus</c:v>
                </c:pt>
                <c:pt idx="2">
                  <c:v>S. dysgalactiae</c:v>
                </c:pt>
                <c:pt idx="3">
                  <c:v>E. coli</c:v>
                </c:pt>
                <c:pt idx="4">
                  <c:v>Strept. Esk+</c:v>
                </c:pt>
                <c:pt idx="5">
                  <c:v>CNS</c:v>
                </c:pt>
                <c:pt idx="6">
                  <c:v>Other gram-Neg</c:v>
                </c:pt>
                <c:pt idx="7">
                  <c:v>S. agalactiae</c:v>
                </c:pt>
                <c:pt idx="8">
                  <c:v>S. canis</c:v>
                </c:pt>
                <c:pt idx="9">
                  <c:v>Strept. Esc-</c:v>
                </c:pt>
                <c:pt idx="10">
                  <c:v>Sonstige</c:v>
                </c:pt>
              </c:strCache>
            </c:strRef>
          </c:cat>
          <c:val>
            <c:numRef>
              <c:f>'Anzahl Bakt'!$D$29:$D$39</c:f>
              <c:numCache>
                <c:formatCode>0%</c:formatCode>
                <c:ptCount val="11"/>
                <c:pt idx="0">
                  <c:v>0.27839999999999998</c:v>
                </c:pt>
                <c:pt idx="1">
                  <c:v>0.153</c:v>
                </c:pt>
                <c:pt idx="2">
                  <c:v>0.13300000000000001</c:v>
                </c:pt>
                <c:pt idx="3">
                  <c:v>8.6699999999999999E-2</c:v>
                </c:pt>
                <c:pt idx="4">
                  <c:v>4.0800000000000003E-2</c:v>
                </c:pt>
                <c:pt idx="5">
                  <c:v>6.2700000000000006E-2</c:v>
                </c:pt>
                <c:pt idx="6">
                  <c:v>8.1200000000000008E-2</c:v>
                </c:pt>
                <c:pt idx="7">
                  <c:v>4.87E-2</c:v>
                </c:pt>
                <c:pt idx="8">
                  <c:v>3.0200000000000001E-2</c:v>
                </c:pt>
                <c:pt idx="9">
                  <c:v>2.3E-3</c:v>
                </c:pt>
                <c:pt idx="10">
                  <c:v>0.1222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5E-441F-9119-FB782E7C0C16}"/>
            </c:ext>
          </c:extLst>
        </c:ser>
        <c:ser>
          <c:idx val="3"/>
          <c:order val="3"/>
          <c:tx>
            <c:strRef>
              <c:f>'Anzahl Bakt'!$E$28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'Anzahl Bakt'!$A$29:$A$39</c:f>
              <c:strCache>
                <c:ptCount val="11"/>
                <c:pt idx="0">
                  <c:v>S. uberis</c:v>
                </c:pt>
                <c:pt idx="1">
                  <c:v>S. aureus</c:v>
                </c:pt>
                <c:pt idx="2">
                  <c:v>S. dysgalactiae</c:v>
                </c:pt>
                <c:pt idx="3">
                  <c:v>E. coli</c:v>
                </c:pt>
                <c:pt idx="4">
                  <c:v>Strept. Esk+</c:v>
                </c:pt>
                <c:pt idx="5">
                  <c:v>CNS</c:v>
                </c:pt>
                <c:pt idx="6">
                  <c:v>Other gram-Neg</c:v>
                </c:pt>
                <c:pt idx="7">
                  <c:v>S. agalactiae</c:v>
                </c:pt>
                <c:pt idx="8">
                  <c:v>S. canis</c:v>
                </c:pt>
                <c:pt idx="9">
                  <c:v>Strept. Esc-</c:v>
                </c:pt>
                <c:pt idx="10">
                  <c:v>Sonstige</c:v>
                </c:pt>
              </c:strCache>
            </c:strRef>
          </c:cat>
          <c:val>
            <c:numRef>
              <c:f>'Anzahl Bakt'!$E$29:$E$39</c:f>
              <c:numCache>
                <c:formatCode>0%</c:formatCode>
                <c:ptCount val="11"/>
                <c:pt idx="0">
                  <c:v>0.31490000000000001</c:v>
                </c:pt>
                <c:pt idx="1">
                  <c:v>0.16339999999999999</c:v>
                </c:pt>
                <c:pt idx="2">
                  <c:v>0.1265</c:v>
                </c:pt>
                <c:pt idx="3">
                  <c:v>7.5800000000000006E-2</c:v>
                </c:pt>
                <c:pt idx="4">
                  <c:v>3.5700000000000003E-2</c:v>
                </c:pt>
                <c:pt idx="5">
                  <c:v>6.6000000000000003E-2</c:v>
                </c:pt>
                <c:pt idx="6">
                  <c:v>8.4900000000000003E-2</c:v>
                </c:pt>
                <c:pt idx="7">
                  <c:v>4.5499999999999999E-2</c:v>
                </c:pt>
                <c:pt idx="8">
                  <c:v>1.84E-2</c:v>
                </c:pt>
                <c:pt idx="9">
                  <c:v>3.0000000000000001E-3</c:v>
                </c:pt>
                <c:pt idx="10">
                  <c:v>0.1013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5E-441F-9119-FB782E7C0C16}"/>
            </c:ext>
          </c:extLst>
        </c:ser>
        <c:ser>
          <c:idx val="4"/>
          <c:order val="4"/>
          <c:tx>
            <c:strRef>
              <c:f>'Anzahl Bakt'!$F$28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'Anzahl Bakt'!$A$29:$A$39</c:f>
              <c:strCache>
                <c:ptCount val="11"/>
                <c:pt idx="0">
                  <c:v>S. uberis</c:v>
                </c:pt>
                <c:pt idx="1">
                  <c:v>S. aureus</c:v>
                </c:pt>
                <c:pt idx="2">
                  <c:v>S. dysgalactiae</c:v>
                </c:pt>
                <c:pt idx="3">
                  <c:v>E. coli</c:v>
                </c:pt>
                <c:pt idx="4">
                  <c:v>Strept. Esk+</c:v>
                </c:pt>
                <c:pt idx="5">
                  <c:v>CNS</c:v>
                </c:pt>
                <c:pt idx="6">
                  <c:v>Other gram-Neg</c:v>
                </c:pt>
                <c:pt idx="7">
                  <c:v>S. agalactiae</c:v>
                </c:pt>
                <c:pt idx="8">
                  <c:v>S. canis</c:v>
                </c:pt>
                <c:pt idx="9">
                  <c:v>Strept. Esc-</c:v>
                </c:pt>
                <c:pt idx="10">
                  <c:v>Sonstige</c:v>
                </c:pt>
              </c:strCache>
            </c:strRef>
          </c:cat>
          <c:val>
            <c:numRef>
              <c:f>'Anzahl Bakt'!$F$29:$F$39</c:f>
              <c:numCache>
                <c:formatCode>0%</c:formatCode>
                <c:ptCount val="11"/>
                <c:pt idx="0">
                  <c:v>0.3226</c:v>
                </c:pt>
                <c:pt idx="1">
                  <c:v>0.12429999999999999</c:v>
                </c:pt>
                <c:pt idx="2">
                  <c:v>0.1176</c:v>
                </c:pt>
                <c:pt idx="3">
                  <c:v>0.12870000000000001</c:v>
                </c:pt>
                <c:pt idx="4">
                  <c:v>3.78E-2</c:v>
                </c:pt>
                <c:pt idx="5">
                  <c:v>6.2199999999999998E-2</c:v>
                </c:pt>
                <c:pt idx="6">
                  <c:v>8.5199999999999998E-2</c:v>
                </c:pt>
                <c:pt idx="7">
                  <c:v>3.7400000000000003E-2</c:v>
                </c:pt>
                <c:pt idx="8">
                  <c:v>1.7000000000000001E-2</c:v>
                </c:pt>
                <c:pt idx="9">
                  <c:v>3.7000000000000002E-3</c:v>
                </c:pt>
                <c:pt idx="10">
                  <c:v>9.98E-2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5E-441F-9119-FB782E7C0C16}"/>
            </c:ext>
          </c:extLst>
        </c:ser>
        <c:ser>
          <c:idx val="5"/>
          <c:order val="5"/>
          <c:tx>
            <c:strRef>
              <c:f>'Anzahl Bakt'!$G$28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'Anzahl Bakt'!$A$29:$A$39</c:f>
              <c:strCache>
                <c:ptCount val="11"/>
                <c:pt idx="0">
                  <c:v>S. uberis</c:v>
                </c:pt>
                <c:pt idx="1">
                  <c:v>S. aureus</c:v>
                </c:pt>
                <c:pt idx="2">
                  <c:v>S. dysgalactiae</c:v>
                </c:pt>
                <c:pt idx="3">
                  <c:v>E. coli</c:v>
                </c:pt>
                <c:pt idx="4">
                  <c:v>Strept. Esk+</c:v>
                </c:pt>
                <c:pt idx="5">
                  <c:v>CNS</c:v>
                </c:pt>
                <c:pt idx="6">
                  <c:v>Other gram-Neg</c:v>
                </c:pt>
                <c:pt idx="7">
                  <c:v>S. agalactiae</c:v>
                </c:pt>
                <c:pt idx="8">
                  <c:v>S. canis</c:v>
                </c:pt>
                <c:pt idx="9">
                  <c:v>Strept. Esc-</c:v>
                </c:pt>
                <c:pt idx="10">
                  <c:v>Sonstige</c:v>
                </c:pt>
              </c:strCache>
            </c:strRef>
          </c:cat>
          <c:val>
            <c:numRef>
              <c:f>'Anzahl Bakt'!$G$29:$G$39</c:f>
              <c:numCache>
                <c:formatCode>0%</c:formatCode>
                <c:ptCount val="11"/>
                <c:pt idx="0">
                  <c:v>0.31390000000000001</c:v>
                </c:pt>
                <c:pt idx="1">
                  <c:v>0.12330000000000001</c:v>
                </c:pt>
                <c:pt idx="2">
                  <c:v>0.1174</c:v>
                </c:pt>
                <c:pt idx="3">
                  <c:v>0.1341</c:v>
                </c:pt>
                <c:pt idx="4">
                  <c:v>3.8100000000000002E-2</c:v>
                </c:pt>
                <c:pt idx="5">
                  <c:v>6.1199999999999997E-2</c:v>
                </c:pt>
                <c:pt idx="6">
                  <c:v>8.5300000000000001E-2</c:v>
                </c:pt>
                <c:pt idx="7">
                  <c:v>4.3099999999999999E-2</c:v>
                </c:pt>
                <c:pt idx="8">
                  <c:v>1.32E-2</c:v>
                </c:pt>
                <c:pt idx="9">
                  <c:v>4.5999999999999999E-3</c:v>
                </c:pt>
                <c:pt idx="10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5E-441F-9119-FB782E7C0C16}"/>
            </c:ext>
          </c:extLst>
        </c:ser>
        <c:ser>
          <c:idx val="6"/>
          <c:order val="6"/>
          <c:tx>
            <c:strRef>
              <c:f>'Anzahl Bakt'!$H$28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'Anzahl Bakt'!$A$29:$A$39</c:f>
              <c:strCache>
                <c:ptCount val="11"/>
                <c:pt idx="0">
                  <c:v>S. uberis</c:v>
                </c:pt>
                <c:pt idx="1">
                  <c:v>S. aureus</c:v>
                </c:pt>
                <c:pt idx="2">
                  <c:v>S. dysgalactiae</c:v>
                </c:pt>
                <c:pt idx="3">
                  <c:v>E. coli</c:v>
                </c:pt>
                <c:pt idx="4">
                  <c:v>Strept. Esk+</c:v>
                </c:pt>
                <c:pt idx="5">
                  <c:v>CNS</c:v>
                </c:pt>
                <c:pt idx="6">
                  <c:v>Other gram-Neg</c:v>
                </c:pt>
                <c:pt idx="7">
                  <c:v>S. agalactiae</c:v>
                </c:pt>
                <c:pt idx="8">
                  <c:v>S. canis</c:v>
                </c:pt>
                <c:pt idx="9">
                  <c:v>Strept. Esc-</c:v>
                </c:pt>
                <c:pt idx="10">
                  <c:v>Sonstige</c:v>
                </c:pt>
              </c:strCache>
            </c:strRef>
          </c:cat>
          <c:val>
            <c:numRef>
              <c:f>'Anzahl Bakt'!$H$29:$H$39</c:f>
              <c:numCache>
                <c:formatCode>0%</c:formatCode>
                <c:ptCount val="11"/>
                <c:pt idx="0">
                  <c:v>0.32769999999999999</c:v>
                </c:pt>
                <c:pt idx="1">
                  <c:v>0.1236</c:v>
                </c:pt>
                <c:pt idx="2">
                  <c:v>0.1075</c:v>
                </c:pt>
                <c:pt idx="3">
                  <c:v>0.1195</c:v>
                </c:pt>
                <c:pt idx="4">
                  <c:v>3.2800000000000003E-2</c:v>
                </c:pt>
                <c:pt idx="5">
                  <c:v>6.1600000000000002E-2</c:v>
                </c:pt>
                <c:pt idx="6">
                  <c:v>8.8599999999999998E-2</c:v>
                </c:pt>
                <c:pt idx="7">
                  <c:v>4.99E-2</c:v>
                </c:pt>
                <c:pt idx="8">
                  <c:v>1.44E-2</c:v>
                </c:pt>
                <c:pt idx="9">
                  <c:v>3.3E-3</c:v>
                </c:pt>
                <c:pt idx="10">
                  <c:v>8.7499999999999994E-2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5E-441F-9119-FB782E7C0C16}"/>
            </c:ext>
          </c:extLst>
        </c:ser>
        <c:ser>
          <c:idx val="7"/>
          <c:order val="7"/>
          <c:tx>
            <c:strRef>
              <c:f>'Anzahl Bakt'!$I$28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'Anzahl Bakt'!$A$29:$A$39</c:f>
              <c:strCache>
                <c:ptCount val="11"/>
                <c:pt idx="0">
                  <c:v>S. uberis</c:v>
                </c:pt>
                <c:pt idx="1">
                  <c:v>S. aureus</c:v>
                </c:pt>
                <c:pt idx="2">
                  <c:v>S. dysgalactiae</c:v>
                </c:pt>
                <c:pt idx="3">
                  <c:v>E. coli</c:v>
                </c:pt>
                <c:pt idx="4">
                  <c:v>Strept. Esk+</c:v>
                </c:pt>
                <c:pt idx="5">
                  <c:v>CNS</c:v>
                </c:pt>
                <c:pt idx="6">
                  <c:v>Other gram-Neg</c:v>
                </c:pt>
                <c:pt idx="7">
                  <c:v>S. agalactiae</c:v>
                </c:pt>
                <c:pt idx="8">
                  <c:v>S. canis</c:v>
                </c:pt>
                <c:pt idx="9">
                  <c:v>Strept. Esc-</c:v>
                </c:pt>
                <c:pt idx="10">
                  <c:v>Sonstige</c:v>
                </c:pt>
              </c:strCache>
            </c:strRef>
          </c:cat>
          <c:val>
            <c:numRef>
              <c:f>'Anzahl Bakt'!$I$29:$I$39</c:f>
              <c:numCache>
                <c:formatCode>0%</c:formatCode>
                <c:ptCount val="11"/>
                <c:pt idx="0">
                  <c:v>0.35060000000000002</c:v>
                </c:pt>
                <c:pt idx="1">
                  <c:v>0.1222</c:v>
                </c:pt>
                <c:pt idx="2">
                  <c:v>0.1004</c:v>
                </c:pt>
                <c:pt idx="3">
                  <c:v>0.12039999999999999</c:v>
                </c:pt>
                <c:pt idx="4">
                  <c:v>3.6299999999999999E-2</c:v>
                </c:pt>
                <c:pt idx="5">
                  <c:v>7.2099999999999997E-2</c:v>
                </c:pt>
                <c:pt idx="6">
                  <c:v>9.06E-2</c:v>
                </c:pt>
                <c:pt idx="7">
                  <c:v>3.3500000000000002E-2</c:v>
                </c:pt>
                <c:pt idx="8">
                  <c:v>1.4200000000000001E-2</c:v>
                </c:pt>
                <c:pt idx="9">
                  <c:v>3.8999999999999998E-3</c:v>
                </c:pt>
                <c:pt idx="10">
                  <c:v>8.0299999999999996E-2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5E-441F-9119-FB782E7C0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46240"/>
        <c:axId val="182086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'Anzahl Bakt'!$B$28</c15:sqref>
                        </c15:formulaRef>
                      </c:ext>
                    </c:extLst>
                    <c:strCache>
                      <c:ptCount val="1"/>
                      <c:pt idx="0">
                        <c:v>2012-2014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'Anzahl Bakt'!$A$29:$A$39</c15:sqref>
                        </c15:formulaRef>
                      </c:ext>
                    </c:extLst>
                    <c:strCache>
                      <c:ptCount val="11"/>
                      <c:pt idx="0">
                        <c:v>S. uberis</c:v>
                      </c:pt>
                      <c:pt idx="1">
                        <c:v>S. aureus</c:v>
                      </c:pt>
                      <c:pt idx="2">
                        <c:v>S. dysgalactiae</c:v>
                      </c:pt>
                      <c:pt idx="3">
                        <c:v>E. coli</c:v>
                      </c:pt>
                      <c:pt idx="4">
                        <c:v>Strept. Esk+</c:v>
                      </c:pt>
                      <c:pt idx="5">
                        <c:v>CNS</c:v>
                      </c:pt>
                      <c:pt idx="6">
                        <c:v>Other gram-Neg</c:v>
                      </c:pt>
                      <c:pt idx="7">
                        <c:v>S. agalactiae</c:v>
                      </c:pt>
                      <c:pt idx="8">
                        <c:v>S. canis</c:v>
                      </c:pt>
                      <c:pt idx="9">
                        <c:v>Strept. Esc-</c:v>
                      </c:pt>
                      <c:pt idx="10">
                        <c:v>Sonstige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'Anzahl Bakt'!$B$29:$B$39</c15:sqref>
                        </c15:formulaRef>
                      </c:ext>
                    </c:extLst>
                    <c:numCache>
                      <c:formatCode>0%</c:formatCode>
                      <c:ptCount val="11"/>
                      <c:pt idx="0">
                        <c:v>0.1186</c:v>
                      </c:pt>
                      <c:pt idx="1">
                        <c:v>0.18290000000000001</c:v>
                      </c:pt>
                      <c:pt idx="2">
                        <c:v>9.6199999999999994E-2</c:v>
                      </c:pt>
                      <c:pt idx="3">
                        <c:v>3.04E-2</c:v>
                      </c:pt>
                      <c:pt idx="4">
                        <c:v>0.1903</c:v>
                      </c:pt>
                      <c:pt idx="5">
                        <c:v>6.54E-2</c:v>
                      </c:pt>
                      <c:pt idx="6">
                        <c:v>7.7700000000000005E-2</c:v>
                      </c:pt>
                      <c:pt idx="7">
                        <c:v>4.4699999999999997E-2</c:v>
                      </c:pt>
                      <c:pt idx="8">
                        <c:v>4.36E-2</c:v>
                      </c:pt>
                      <c:pt idx="9">
                        <c:v>4.5199999999999997E-2</c:v>
                      </c:pt>
                      <c:pt idx="10">
                        <c:v>0.10489999999999999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BD5E-441F-9119-FB782E7C0C16}"/>
                  </c:ext>
                </c:extLst>
              </c15:ser>
            </c15:filteredBarSeries>
          </c:ext>
        </c:extLst>
      </c:barChart>
      <c:catAx>
        <c:axId val="1684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208672"/>
        <c:crosses val="autoZero"/>
        <c:auto val="1"/>
        <c:lblAlgn val="ctr"/>
        <c:lblOffset val="100"/>
        <c:noMultiLvlLbl val="0"/>
      </c:catAx>
      <c:valAx>
        <c:axId val="18208672"/>
        <c:scaling>
          <c:orientation val="minMax"/>
          <c:max val="0.5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4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225411339711574"/>
          <c:y val="4.3662599683026909E-2"/>
          <c:w val="0.41352863150170743"/>
          <c:h val="4.64332469623405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0.44724</cdr:x>
      <cdr:y>0.28426</cdr:y>
    </cdr:from>
    <cdr:to>
      <cdr:x>0.62228</cdr:x>
      <cdr:y>0.31585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9797CC9E-9140-44F4-9B33-007051464845}"/>
            </a:ext>
          </a:extLst>
        </cdr:cNvPr>
        <cdr:cNvSpPr/>
      </cdr:nvSpPr>
      <cdr:spPr>
        <a:xfrm xmlns:a="http://schemas.openxmlformats.org/drawingml/2006/main" rot="20691951" flipV="1">
          <a:off x="5150286" y="1412431"/>
          <a:ext cx="2015662" cy="1569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FF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0.45457</cdr:x>
      <cdr:y>0.13041</cdr:y>
    </cdr:from>
    <cdr:to>
      <cdr:x>0.49835</cdr:x>
      <cdr:y>0.15939</cdr:y>
    </cdr:to>
    <cdr:sp macro="" textlink="">
      <cdr:nvSpPr>
        <cdr:cNvPr id="3" name="Rechteck 2">
          <a:extLst xmlns:a="http://schemas.openxmlformats.org/drawingml/2006/main">
            <a:ext uri="{FF2B5EF4-FFF2-40B4-BE49-F238E27FC236}">
              <a16:creationId xmlns:a16="http://schemas.microsoft.com/office/drawing/2014/main" id="{3DDE624B-B9A3-4EBF-9093-58E91E1069CC}"/>
            </a:ext>
          </a:extLst>
        </cdr:cNvPr>
        <cdr:cNvSpPr/>
      </cdr:nvSpPr>
      <cdr:spPr>
        <a:xfrm xmlns:a="http://schemas.openxmlformats.org/drawingml/2006/main">
          <a:off x="5234756" y="647973"/>
          <a:ext cx="504056" cy="1440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FF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0.54837</cdr:x>
      <cdr:y>0.13041</cdr:y>
    </cdr:from>
    <cdr:to>
      <cdr:x>0.59214</cdr:x>
      <cdr:y>0.15939</cdr:y>
    </cdr:to>
    <cdr:sp macro="" textlink="">
      <cdr:nvSpPr>
        <cdr:cNvPr id="4" name="Rechteck 3">
          <a:extLst xmlns:a="http://schemas.openxmlformats.org/drawingml/2006/main">
            <a:ext uri="{FF2B5EF4-FFF2-40B4-BE49-F238E27FC236}">
              <a16:creationId xmlns:a16="http://schemas.microsoft.com/office/drawing/2014/main" id="{8391B773-D051-4174-8CFC-A3C989BB70FF}"/>
            </a:ext>
          </a:extLst>
        </cdr:cNvPr>
        <cdr:cNvSpPr/>
      </cdr:nvSpPr>
      <cdr:spPr>
        <a:xfrm xmlns:a="http://schemas.openxmlformats.org/drawingml/2006/main">
          <a:off x="6314876" y="647973"/>
          <a:ext cx="504056" cy="14401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FF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0.81001</cdr:x>
      <cdr:y>0.02896</cdr:y>
    </cdr:from>
    <cdr:to>
      <cdr:x>0.89755</cdr:x>
      <cdr:y>0.22749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1CD1D127-6AFE-4631-A79B-79B14A814E7A}"/>
            </a:ext>
          </a:extLst>
        </cdr:cNvPr>
        <cdr:cNvSpPr txBox="1"/>
      </cdr:nvSpPr>
      <cdr:spPr>
        <a:xfrm xmlns:a="http://schemas.openxmlformats.org/drawingml/2006/main">
          <a:off x="9327837" y="143917"/>
          <a:ext cx="1008112" cy="986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noAutofit/>
        </a:bodyPr>
        <a:lstStyle xmlns:a="http://schemas.openxmlformats.org/drawingml/2006/main"/>
        <a:p xmlns:a="http://schemas.openxmlformats.org/drawingml/2006/main">
          <a:r>
            <a:rPr lang="de-DE" sz="2800" b="1" dirty="0">
              <a:solidFill>
                <a:schemeClr val="tx1"/>
              </a:solidFill>
            </a:rPr>
            <a:t>+5%</a:t>
          </a:r>
        </a:p>
      </cdr:txBody>
    </cdr:sp>
  </cdr:relSizeAnchor>
  <cdr:relSizeAnchor xmlns:cdr="http://schemas.openxmlformats.org/drawingml/2006/chartDrawing">
    <cdr:from>
      <cdr:x>0.86727</cdr:x>
      <cdr:y>0.53618</cdr:y>
    </cdr:from>
    <cdr:to>
      <cdr:x>0.94668</cdr:x>
      <cdr:y>0.7347</cdr:y>
    </cdr:to>
    <cdr:sp macro="" textlink="">
      <cdr:nvSpPr>
        <cdr:cNvPr id="3" name="Textfeld 1">
          <a:extLst xmlns:a="http://schemas.openxmlformats.org/drawingml/2006/main">
            <a:ext uri="{FF2B5EF4-FFF2-40B4-BE49-F238E27FC236}">
              <a16:creationId xmlns:a16="http://schemas.microsoft.com/office/drawing/2014/main" id="{5A3532B3-EA49-42AF-9E98-EF55C131CCCD}"/>
            </a:ext>
          </a:extLst>
        </cdr:cNvPr>
        <cdr:cNvSpPr txBox="1"/>
      </cdr:nvSpPr>
      <cdr:spPr>
        <a:xfrm xmlns:a="http://schemas.openxmlformats.org/drawingml/2006/main">
          <a:off x="9987284" y="2664197"/>
          <a:ext cx="914464" cy="986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2400" b="1" dirty="0">
              <a:solidFill>
                <a:schemeClr val="tx1"/>
              </a:solidFill>
            </a:rPr>
            <a:t>-7%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0.66718</cdr:x>
      <cdr:y>0.65211</cdr:y>
    </cdr:from>
    <cdr:to>
      <cdr:x>0.72345</cdr:x>
      <cdr:y>0.71008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74738E1A-BA00-4343-AB1B-3FD325942D98}"/>
            </a:ext>
          </a:extLst>
        </cdr:cNvPr>
        <cdr:cNvSpPr txBox="1"/>
      </cdr:nvSpPr>
      <cdr:spPr>
        <a:xfrm xmlns:a="http://schemas.openxmlformats.org/drawingml/2006/main">
          <a:off x="7683028" y="3240261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endParaRPr lang="de-DE" sz="1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0.81913</cdr:x>
      <cdr:y>0.8115</cdr:y>
    </cdr:from>
    <cdr:to>
      <cdr:x>0.89854</cdr:x>
      <cdr:y>0.99553</cdr:y>
    </cdr:to>
    <cdr:sp macro="" textlink="">
      <cdr:nvSpPr>
        <cdr:cNvPr id="3" name="Textfeld 2">
          <a:extLst xmlns:a="http://schemas.openxmlformats.org/drawingml/2006/main">
            <a:ext uri="{FF2B5EF4-FFF2-40B4-BE49-F238E27FC236}">
              <a16:creationId xmlns:a16="http://schemas.microsoft.com/office/drawing/2014/main" id="{D9A6CE07-9A0D-442B-9D23-DA0AB21AC4B0}"/>
            </a:ext>
          </a:extLst>
        </cdr:cNvPr>
        <cdr:cNvSpPr txBox="1"/>
      </cdr:nvSpPr>
      <cdr:spPr>
        <a:xfrm xmlns:a="http://schemas.openxmlformats.org/drawingml/2006/main">
          <a:off x="9432924" y="40322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noAutofit/>
        </a:bodyPr>
        <a:lstStyle xmlns:a="http://schemas.openxmlformats.org/drawingml/2006/main"/>
        <a:p xmlns:a="http://schemas.openxmlformats.org/drawingml/2006/main">
          <a:r>
            <a:rPr lang="de-DE" sz="1800" dirty="0">
              <a:solidFill>
                <a:schemeClr val="tx1"/>
              </a:solidFill>
            </a:rPr>
            <a:t>n= 0 / 1094</a:t>
          </a:r>
        </a:p>
      </cdr:txBody>
    </cdr:sp>
  </cdr:relSizeAnchor>
  <cdr:relSizeAnchor xmlns:cdr="http://schemas.openxmlformats.org/drawingml/2006/chartDrawing">
    <cdr:from>
      <cdr:x>0.32326</cdr:x>
      <cdr:y>0.13041</cdr:y>
    </cdr:from>
    <cdr:to>
      <cdr:x>0.40267</cdr:x>
      <cdr:y>0.31443</cdr:y>
    </cdr:to>
    <cdr:sp macro="" textlink="">
      <cdr:nvSpPr>
        <cdr:cNvPr id="4" name="Textfeld 1">
          <a:extLst xmlns:a="http://schemas.openxmlformats.org/drawingml/2006/main">
            <a:ext uri="{FF2B5EF4-FFF2-40B4-BE49-F238E27FC236}">
              <a16:creationId xmlns:a16="http://schemas.microsoft.com/office/drawing/2014/main" id="{64DC6E75-AC66-4B55-88D3-02FC213039C6}"/>
            </a:ext>
          </a:extLst>
        </cdr:cNvPr>
        <cdr:cNvSpPr txBox="1"/>
      </cdr:nvSpPr>
      <cdr:spPr>
        <a:xfrm xmlns:a="http://schemas.openxmlformats.org/drawingml/2006/main">
          <a:off x="3722588" y="6479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800" dirty="0">
              <a:solidFill>
                <a:schemeClr val="tx1"/>
              </a:solidFill>
            </a:rPr>
            <a:t>n= 18 / 7397</a:t>
          </a:r>
        </a:p>
      </cdr:txBody>
    </cdr:sp>
  </cdr:relSizeAnchor>
  <cdr:relSizeAnchor xmlns:cdr="http://schemas.openxmlformats.org/drawingml/2006/chartDrawing">
    <cdr:from>
      <cdr:x>0.0919</cdr:x>
      <cdr:y>0.01447</cdr:y>
    </cdr:from>
    <cdr:to>
      <cdr:x>0.1713</cdr:x>
      <cdr:y>0.1985</cdr:y>
    </cdr:to>
    <cdr:sp macro="" textlink="">
      <cdr:nvSpPr>
        <cdr:cNvPr id="5" name="Textfeld 1">
          <a:extLst xmlns:a="http://schemas.openxmlformats.org/drawingml/2006/main">
            <a:ext uri="{FF2B5EF4-FFF2-40B4-BE49-F238E27FC236}">
              <a16:creationId xmlns:a16="http://schemas.microsoft.com/office/drawing/2014/main" id="{9BA8E591-C86D-4818-82D7-F4BF76A62595}"/>
            </a:ext>
          </a:extLst>
        </cdr:cNvPr>
        <cdr:cNvSpPr txBox="1"/>
      </cdr:nvSpPr>
      <cdr:spPr>
        <a:xfrm xmlns:a="http://schemas.openxmlformats.org/drawingml/2006/main">
          <a:off x="1058292" y="7190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800" dirty="0">
              <a:solidFill>
                <a:schemeClr val="tx1"/>
              </a:solidFill>
            </a:rPr>
            <a:t>n= 109 / 21731</a:t>
          </a:r>
        </a:p>
      </cdr:txBody>
    </cdr:sp>
  </cdr:relSizeAnchor>
  <cdr:relSizeAnchor xmlns:cdr="http://schemas.openxmlformats.org/drawingml/2006/chartDrawing">
    <cdr:from>
      <cdr:x>0.3045</cdr:x>
      <cdr:y>0.24634</cdr:y>
    </cdr:from>
    <cdr:to>
      <cdr:x>0.46708</cdr:x>
      <cdr:y>0.30431</cdr:y>
    </cdr:to>
    <cdr:sp macro="" textlink="">
      <cdr:nvSpPr>
        <cdr:cNvPr id="6" name="Geschweifte Klammer rechts 5">
          <a:extLst xmlns:a="http://schemas.openxmlformats.org/drawingml/2006/main">
            <a:ext uri="{FF2B5EF4-FFF2-40B4-BE49-F238E27FC236}">
              <a16:creationId xmlns:a16="http://schemas.microsoft.com/office/drawing/2014/main" id="{C51102A0-A760-4F61-831E-F5FE5012947B}"/>
            </a:ext>
          </a:extLst>
        </cdr:cNvPr>
        <cdr:cNvSpPr/>
      </cdr:nvSpPr>
      <cdr:spPr>
        <a:xfrm xmlns:a="http://schemas.openxmlformats.org/drawingml/2006/main" rot="16200000">
          <a:off x="4298652" y="431949"/>
          <a:ext cx="288032" cy="1872208"/>
        </a:xfrm>
        <a:prstGeom xmlns:a="http://schemas.openxmlformats.org/drawingml/2006/main" prst="rightBrac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0.07314</cdr:x>
      <cdr:y>0.10142</cdr:y>
    </cdr:from>
    <cdr:to>
      <cdr:x>0.23572</cdr:x>
      <cdr:y>0.15939</cdr:y>
    </cdr:to>
    <cdr:sp macro="" textlink="">
      <cdr:nvSpPr>
        <cdr:cNvPr id="7" name="Geschweifte Klammer rechts 6">
          <a:extLst xmlns:a="http://schemas.openxmlformats.org/drawingml/2006/main">
            <a:ext uri="{FF2B5EF4-FFF2-40B4-BE49-F238E27FC236}">
              <a16:creationId xmlns:a16="http://schemas.microsoft.com/office/drawing/2014/main" id="{8A65DCD7-467B-46C6-8B60-654CF1EF8F0B}"/>
            </a:ext>
          </a:extLst>
        </cdr:cNvPr>
        <cdr:cNvSpPr/>
      </cdr:nvSpPr>
      <cdr:spPr>
        <a:xfrm xmlns:a="http://schemas.openxmlformats.org/drawingml/2006/main" rot="16200000">
          <a:off x="1634356" y="-288131"/>
          <a:ext cx="288032" cy="1872208"/>
        </a:xfrm>
        <a:prstGeom xmlns:a="http://schemas.openxmlformats.org/drawingml/2006/main" prst="rightBrac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0.58589</cdr:x>
      <cdr:y>0.81598</cdr:y>
    </cdr:from>
    <cdr:to>
      <cdr:x>0.6653</cdr:x>
      <cdr:y>1</cdr:y>
    </cdr:to>
    <cdr:sp macro="" textlink="">
      <cdr:nvSpPr>
        <cdr:cNvPr id="8" name="Textfeld 1">
          <a:extLst xmlns:a="http://schemas.openxmlformats.org/drawingml/2006/main">
            <a:ext uri="{FF2B5EF4-FFF2-40B4-BE49-F238E27FC236}">
              <a16:creationId xmlns:a16="http://schemas.microsoft.com/office/drawing/2014/main" id="{C3AB0A36-AE55-4BC6-962A-E001529D24E0}"/>
            </a:ext>
          </a:extLst>
        </cdr:cNvPr>
        <cdr:cNvSpPr txBox="1"/>
      </cdr:nvSpPr>
      <cdr:spPr>
        <a:xfrm xmlns:a="http://schemas.openxmlformats.org/drawingml/2006/main">
          <a:off x="6746924" y="4054503"/>
          <a:ext cx="914464" cy="914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800" dirty="0">
              <a:solidFill>
                <a:schemeClr val="tx1"/>
              </a:solidFill>
            </a:rPr>
            <a:t>n= 0 / 2637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0.03752</cdr:x>
      <cdr:y>0.05634</cdr:y>
    </cdr:from>
    <cdr:to>
      <cdr:x>0.07503</cdr:x>
      <cdr:y>0.14111</cdr:y>
    </cdr:to>
    <cdr:sp macro="" textlink="">
      <cdr:nvSpPr>
        <cdr:cNvPr id="6" name="Rechteck 5">
          <a:extLst xmlns:a="http://schemas.openxmlformats.org/drawingml/2006/main">
            <a:ext uri="{FF2B5EF4-FFF2-40B4-BE49-F238E27FC236}">
              <a16:creationId xmlns:a16="http://schemas.microsoft.com/office/drawing/2014/main" id="{A99C4E9B-6FBC-4172-9AF6-282AD381E269}"/>
            </a:ext>
          </a:extLst>
        </cdr:cNvPr>
        <cdr:cNvSpPr/>
      </cdr:nvSpPr>
      <cdr:spPr>
        <a:xfrm xmlns:a="http://schemas.openxmlformats.org/drawingml/2006/main">
          <a:off x="432048" y="288032"/>
          <a:ext cx="432048" cy="4334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FFFF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0.02464</cdr:x>
      <cdr:y>0</cdr:y>
    </cdr:from>
    <cdr:to>
      <cdr:x>0.08754</cdr:x>
      <cdr:y>0.08451</cdr:y>
    </cdr:to>
    <cdr:sp macro="" textlink="">
      <cdr:nvSpPr>
        <cdr:cNvPr id="5" name="Textfeld 4">
          <a:extLst xmlns:a="http://schemas.openxmlformats.org/drawingml/2006/main">
            <a:ext uri="{FF2B5EF4-FFF2-40B4-BE49-F238E27FC236}">
              <a16:creationId xmlns:a16="http://schemas.microsoft.com/office/drawing/2014/main" id="{DF911DA2-8520-4F96-8369-911398AB809F}"/>
            </a:ext>
          </a:extLst>
        </cdr:cNvPr>
        <cdr:cNvSpPr txBox="1"/>
      </cdr:nvSpPr>
      <cdr:spPr>
        <a:xfrm xmlns:a="http://schemas.openxmlformats.org/drawingml/2006/main">
          <a:off x="283707" y="0"/>
          <a:ext cx="724405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de-DE" sz="2000" dirty="0">
              <a:solidFill>
                <a:srgbClr val="0070C2"/>
              </a:solidFill>
            </a:rPr>
            <a:t>600</a:t>
          </a:r>
        </a:p>
      </cdr:txBody>
    </cdr:sp>
  </cdr:relSizeAnchor>
  <cdr:relSizeAnchor xmlns:cdr="http://schemas.openxmlformats.org/drawingml/2006/chartDrawing">
    <cdr:from>
      <cdr:x>0.04561</cdr:x>
      <cdr:y>0.08289</cdr:y>
    </cdr:from>
    <cdr:to>
      <cdr:x>0.07688</cdr:x>
      <cdr:y>0.1116</cdr:y>
    </cdr:to>
    <cdr:cxnSp macro="">
      <cdr:nvCxnSpPr>
        <cdr:cNvPr id="3" name="Gerader Verbinder 2">
          <a:extLst xmlns:a="http://schemas.openxmlformats.org/drawingml/2006/main">
            <a:ext uri="{FF2B5EF4-FFF2-40B4-BE49-F238E27FC236}">
              <a16:creationId xmlns:a16="http://schemas.microsoft.com/office/drawing/2014/main" id="{4B8DDC85-27E2-4B00-9D5B-E8142BC3089C}"/>
            </a:ext>
          </a:extLst>
        </cdr:cNvPr>
        <cdr:cNvCxnSpPr/>
      </cdr:nvCxnSpPr>
      <cdr:spPr>
        <a:xfrm xmlns:a="http://schemas.openxmlformats.org/drawingml/2006/main" flipV="1">
          <a:off x="525264" y="423779"/>
          <a:ext cx="360040" cy="146763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58909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3000" r="3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9550" y="531813"/>
            <a:ext cx="4735513" cy="2665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3" rIns="94787" bIns="4739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3" y="3253703"/>
            <a:ext cx="8187690" cy="3196829"/>
          </a:xfrm>
          <a:prstGeom prst="rect">
            <a:avLst/>
          </a:prstGeom>
        </p:spPr>
        <p:txBody>
          <a:bodyPr vert="horz" lIns="94787" tIns="47393" rIns="94787" bIns="4739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Datumsplatzhalter 3"/>
          <p:cNvSpPr txBox="1">
            <a:spLocks/>
          </p:cNvSpPr>
          <p:nvPr/>
        </p:nvSpPr>
        <p:spPr>
          <a:xfrm>
            <a:off x="2984693" y="6458925"/>
            <a:ext cx="1084861" cy="378225"/>
          </a:xfrm>
          <a:prstGeom prst="rect">
            <a:avLst/>
          </a:prstGeom>
        </p:spPr>
        <p:txBody>
          <a:bodyPr vert="horz" lIns="94787" tIns="47393" rIns="94787" bIns="47393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ED04DB-E497-4A4E-8C34-FFB6E82A0390}" type="datetime1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24.11.2022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5"/>
          </p:nvPr>
        </p:nvSpPr>
        <p:spPr>
          <a:xfrm>
            <a:off x="7615797" y="6461838"/>
            <a:ext cx="2107085" cy="378225"/>
          </a:xfrm>
          <a:prstGeom prst="rect">
            <a:avLst/>
          </a:prstGeom>
        </p:spPr>
        <p:txBody>
          <a:bodyPr vert="horz" lIns="94787" tIns="47393" rIns="94787" bIns="4739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371B15-682C-4AE0-9305-FF81D0AA21D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>
          <a:xfrm>
            <a:off x="3948497" y="6435510"/>
            <a:ext cx="3344916" cy="355203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Autor:</a:t>
            </a:r>
          </a:p>
        </p:txBody>
      </p:sp>
    </p:spTree>
    <p:extLst>
      <p:ext uri="{BB962C8B-B14F-4D97-AF65-F5344CB8AC3E}">
        <p14:creationId xmlns:p14="http://schemas.microsoft.com/office/powerpoint/2010/main" val="338765816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49550" y="531813"/>
            <a:ext cx="4735513" cy="26654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1B15-682C-4AE0-9305-FF81D0AA21D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2383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Klar, wir haben den Erreger</a:t>
            </a:r>
            <a:r>
              <a:rPr lang="de-DE" baseline="0" dirty="0"/>
              <a:t> – Kuhassoziiert oder Umwelterreger. Das gibt uns alle Information, die wir prinzipiell drüber wissen müssen. Klar gram+ oder gram- oder Mykoplasmen </a:t>
            </a:r>
            <a:r>
              <a:rPr lang="de-DE" baseline="0" dirty="0" err="1"/>
              <a:t>bzw</a:t>
            </a:r>
            <a:r>
              <a:rPr lang="de-DE" baseline="0" dirty="0"/>
              <a:t> Prototheken hilft bei der Behandlungsauswahl – aber das ist ja erst, wenn die Kuh es ja schon hat. Nicht jede Kuh kriegt Mastitis. Wenn man nur einen Erreger braucht, dann hätten alle Kühe </a:t>
            </a:r>
            <a:r>
              <a:rPr lang="de-DE" baseline="0" dirty="0" err="1"/>
              <a:t>irgendeien</a:t>
            </a:r>
            <a:r>
              <a:rPr lang="de-DE" baseline="0" dirty="0"/>
              <a:t> Umweltmastitis.</a:t>
            </a:r>
          </a:p>
          <a:p>
            <a:endParaRPr lang="de-DE" baseline="0" dirty="0"/>
          </a:p>
          <a:p>
            <a:r>
              <a:rPr lang="de-DE" baseline="0" dirty="0"/>
              <a:t>Genetik ist in sofern sehr wichtig, wie gestern auch gehört, dass die Genetik zum Management passen muss oder anders herum, das Management muss die </a:t>
            </a:r>
            <a:r>
              <a:rPr lang="de-DE" baseline="0"/>
              <a:t>Genetik unterstützen.</a:t>
            </a:r>
            <a:endParaRPr lang="de-DE" baseline="0" dirty="0"/>
          </a:p>
          <a:p>
            <a:endParaRPr lang="de-DE" baseline="0" dirty="0"/>
          </a:p>
          <a:p>
            <a:r>
              <a:rPr lang="de-DE" baseline="0" dirty="0"/>
              <a:t>Die Umwelt der Kuh wird durch das Herdenmanagement kreiert bzw.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71B15-682C-4AE0-9305-FF81D0AA21D3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5645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1B15-682C-4AE0-9305-FF81D0AA21D3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1652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1B15-682C-4AE0-9305-FF81D0AA21D3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9905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49550" y="531813"/>
            <a:ext cx="4735513" cy="26654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371B15-682C-4AE0-9305-FF81D0AA21D3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690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 (Seite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846087" y="3610701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Autoren durch Klicken bearbeiten</a:t>
            </a:r>
          </a:p>
        </p:txBody>
      </p:sp>
      <p:sp>
        <p:nvSpPr>
          <p:cNvPr id="16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335360" y="232776"/>
            <a:ext cx="9309035" cy="3007723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rgbClr val="0075CC"/>
                </a:solidFill>
              </a:defRPr>
            </a:lvl1pPr>
          </a:lstStyle>
          <a:p>
            <a:r>
              <a:rPr lang="de-DE" dirty="0"/>
              <a:t>Erste Seite der Präsentation Hier Titel des Vortrags</a:t>
            </a:r>
            <a:br>
              <a:rPr lang="de-DE" dirty="0"/>
            </a:br>
            <a:endParaRPr lang="de-DE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143339" y="836712"/>
            <a:ext cx="11754948" cy="6021288"/>
            <a:chOff x="107504" y="836712"/>
            <a:chExt cx="8816210" cy="6021288"/>
          </a:xfrm>
        </p:grpSpPr>
        <p:sp>
          <p:nvSpPr>
            <p:cNvPr id="3" name="Rechteck 2"/>
            <p:cNvSpPr/>
            <p:nvPr userDrawn="1"/>
          </p:nvSpPr>
          <p:spPr>
            <a:xfrm>
              <a:off x="827584" y="5387842"/>
              <a:ext cx="7344815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500" dirty="0">
                  <a:solidFill>
                    <a:schemeClr val="tx1"/>
                  </a:solidFill>
                </a:rPr>
                <a:t>Tiergesundheitsdienst Bayern e.V.</a:t>
              </a:r>
              <a:endParaRPr lang="de-DE" sz="140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7" name="Gerade Verbindung 6"/>
            <p:cNvCxnSpPr/>
            <p:nvPr userDrawn="1"/>
          </p:nvCxnSpPr>
          <p:spPr>
            <a:xfrm>
              <a:off x="282754" y="3277670"/>
              <a:ext cx="8640960" cy="0"/>
            </a:xfrm>
            <a:prstGeom prst="line">
              <a:avLst/>
            </a:prstGeom>
            <a:ln w="38100">
              <a:solidFill>
                <a:srgbClr val="0075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0341" y="836712"/>
              <a:ext cx="1160655" cy="1799848"/>
            </a:xfrm>
            <a:prstGeom prst="rect">
              <a:avLst/>
            </a:prstGeom>
          </p:spPr>
        </p:pic>
        <p:sp>
          <p:nvSpPr>
            <p:cNvPr id="20" name="Rechteck 19"/>
            <p:cNvSpPr/>
            <p:nvPr userDrawn="1"/>
          </p:nvSpPr>
          <p:spPr>
            <a:xfrm>
              <a:off x="107504" y="6453336"/>
              <a:ext cx="7488832" cy="404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  <p:sp>
        <p:nvSpPr>
          <p:cNvPr id="4" name="Textfeld 3"/>
          <p:cNvSpPr txBox="1"/>
          <p:nvPr userDrawn="1"/>
        </p:nvSpPr>
        <p:spPr>
          <a:xfrm>
            <a:off x="1103445" y="5805264"/>
            <a:ext cx="9793088" cy="432048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1583499" y="5805264"/>
            <a:ext cx="8832981" cy="64807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 userDrawn="1"/>
        </p:nvSpPr>
        <p:spPr>
          <a:xfrm>
            <a:off x="1775520" y="5808265"/>
            <a:ext cx="9121013" cy="50405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tx1"/>
                </a:solidFill>
                <a:latin typeface="+mn-lt"/>
              </a:rPr>
              <a:t>Gefördert aus Mitteln des Freistaates Bayern durch das Bayer. Staatsministerium für Ernährung,</a:t>
            </a:r>
            <a:r>
              <a:rPr lang="de-DE" sz="120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1200" dirty="0">
                <a:solidFill>
                  <a:schemeClr val="tx1"/>
                </a:solidFill>
                <a:latin typeface="+mn-lt"/>
              </a:rPr>
              <a:t>Landwirtschaft und Forsten sowie der Bayer. Tierseuchenkasse.</a:t>
            </a:r>
          </a:p>
          <a:p>
            <a:endParaRPr lang="de-D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6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9360" y="186015"/>
            <a:ext cx="10365152" cy="1080120"/>
          </a:xfrm>
          <a:prstGeom prst="rect">
            <a:avLst/>
          </a:prstGeom>
        </p:spPr>
        <p:txBody>
          <a:bodyPr anchor="ctr"/>
          <a:lstStyle>
            <a:lvl1pPr algn="l">
              <a:defRPr sz="3200" baseline="0">
                <a:solidFill>
                  <a:srgbClr val="0075CC"/>
                </a:solidFill>
              </a:defRPr>
            </a:lvl1pPr>
          </a:lstStyle>
          <a:p>
            <a:r>
              <a:rPr lang="de-DE" dirty="0"/>
              <a:t>Folgeseiten der Präsentation</a:t>
            </a:r>
            <a:br>
              <a:rPr lang="de-DE" dirty="0"/>
            </a:br>
            <a:r>
              <a:rPr lang="de-DE" dirty="0"/>
              <a:t>Überschrift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56447" y="1412776"/>
            <a:ext cx="11516059" cy="4968552"/>
          </a:xfrm>
          <a:prstGeom prst="rect">
            <a:avLst/>
          </a:prstGeom>
        </p:spPr>
        <p:txBody>
          <a:bodyPr/>
          <a:lstStyle>
            <a:lvl1pPr>
              <a:buClr>
                <a:srgbClr val="0075CC"/>
              </a:buClr>
              <a:defRPr sz="2400"/>
            </a:lvl1pPr>
            <a:lvl2pPr>
              <a:buClr>
                <a:srgbClr val="0075CC"/>
              </a:buClr>
              <a:defRPr sz="2000"/>
            </a:lvl2pPr>
            <a:lvl3pPr>
              <a:buClr>
                <a:srgbClr val="0075CC"/>
              </a:buClr>
              <a:defRPr sz="2000"/>
            </a:lvl3pPr>
            <a:lvl4pPr>
              <a:buClr>
                <a:srgbClr val="0075CC"/>
              </a:buClr>
              <a:defRPr sz="1800"/>
            </a:lvl4pPr>
            <a:lvl5pPr>
              <a:buClr>
                <a:srgbClr val="0075CC"/>
              </a:buCl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335360" y="315404"/>
            <a:ext cx="11521280" cy="6454146"/>
            <a:chOff x="251520" y="315404"/>
            <a:chExt cx="8640960" cy="6454146"/>
          </a:xfrm>
        </p:grpSpPr>
        <p:cxnSp>
          <p:nvCxnSpPr>
            <p:cNvPr id="5" name="Gerade Verbindung 4"/>
            <p:cNvCxnSpPr/>
            <p:nvPr userDrawn="1"/>
          </p:nvCxnSpPr>
          <p:spPr>
            <a:xfrm>
              <a:off x="251520" y="1314043"/>
              <a:ext cx="8640960" cy="0"/>
            </a:xfrm>
            <a:prstGeom prst="line">
              <a:avLst/>
            </a:prstGeom>
            <a:ln w="22225">
              <a:solidFill>
                <a:srgbClr val="0075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2420" y="315404"/>
              <a:ext cx="536144" cy="864000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 userDrawn="1"/>
          </p:nvSpPr>
          <p:spPr>
            <a:xfrm>
              <a:off x="252902" y="6589369"/>
              <a:ext cx="2448272" cy="180181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r>
                <a:rPr lang="de-DE" sz="1000" b="1" dirty="0">
                  <a:solidFill>
                    <a:schemeClr val="tx1"/>
                  </a:solidFill>
                  <a:latin typeface="+mn-lt"/>
                </a:rPr>
                <a:t>© </a:t>
              </a:r>
              <a:r>
                <a:rPr lang="de-DE" sz="1000" b="0" dirty="0">
                  <a:solidFill>
                    <a:schemeClr val="tx1"/>
                  </a:solidFill>
                  <a:latin typeface="+mn-lt"/>
                </a:rPr>
                <a:t>tiergesundheitsdienst</a:t>
              </a: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 bayern e. V.</a:t>
              </a:r>
              <a:endParaRPr lang="de-DE" sz="1000" b="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50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9360" y="186015"/>
            <a:ext cx="10365152" cy="108012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75CC"/>
                </a:solidFill>
              </a:defRPr>
            </a:lvl1pPr>
          </a:lstStyle>
          <a:p>
            <a:r>
              <a:rPr lang="de-DE" dirty="0"/>
              <a:t>Folgeseiten der Präsentation</a:t>
            </a:r>
            <a:br>
              <a:rPr lang="de-DE" dirty="0"/>
            </a:br>
            <a:r>
              <a:rPr lang="de-DE" dirty="0"/>
              <a:t>Überschrift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56450" y="1412776"/>
            <a:ext cx="5643543" cy="4968552"/>
          </a:xfrm>
          <a:prstGeom prst="rect">
            <a:avLst/>
          </a:prstGeom>
        </p:spPr>
        <p:txBody>
          <a:bodyPr/>
          <a:lstStyle>
            <a:lvl1pPr>
              <a:buClr>
                <a:srgbClr val="0075CC"/>
              </a:buClr>
              <a:defRPr sz="2400"/>
            </a:lvl1pPr>
            <a:lvl2pPr>
              <a:buClr>
                <a:srgbClr val="0075CC"/>
              </a:buClr>
              <a:defRPr sz="2000"/>
            </a:lvl2pPr>
            <a:lvl3pPr>
              <a:buClr>
                <a:srgbClr val="0075CC"/>
              </a:buClr>
              <a:defRPr sz="2000"/>
            </a:lvl3pPr>
            <a:lvl4pPr>
              <a:buClr>
                <a:srgbClr val="0075CC"/>
              </a:buClr>
              <a:defRPr sz="1800"/>
            </a:lvl4pPr>
            <a:lvl5pPr>
              <a:buClr>
                <a:srgbClr val="0075CC"/>
              </a:buCl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335360" y="315404"/>
            <a:ext cx="11521280" cy="6454146"/>
            <a:chOff x="251520" y="315404"/>
            <a:chExt cx="8640960" cy="6454146"/>
          </a:xfrm>
        </p:grpSpPr>
        <p:cxnSp>
          <p:nvCxnSpPr>
            <p:cNvPr id="5" name="Gerade Verbindung 4"/>
            <p:cNvCxnSpPr/>
            <p:nvPr userDrawn="1"/>
          </p:nvCxnSpPr>
          <p:spPr>
            <a:xfrm>
              <a:off x="251520" y="1314043"/>
              <a:ext cx="8640960" cy="0"/>
            </a:xfrm>
            <a:prstGeom prst="line">
              <a:avLst/>
            </a:prstGeom>
            <a:ln w="22225">
              <a:solidFill>
                <a:srgbClr val="0075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2420" y="315404"/>
              <a:ext cx="536144" cy="864000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 userDrawn="1"/>
          </p:nvSpPr>
          <p:spPr>
            <a:xfrm>
              <a:off x="252902" y="6589369"/>
              <a:ext cx="2448272" cy="180181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r>
                <a:rPr lang="de-DE" sz="1000" b="1" dirty="0">
                  <a:solidFill>
                    <a:schemeClr val="tx1"/>
                  </a:solidFill>
                  <a:latin typeface="+mn-lt"/>
                </a:rPr>
                <a:t>© </a:t>
              </a:r>
              <a:r>
                <a:rPr lang="de-DE" sz="1000" b="0" dirty="0">
                  <a:solidFill>
                    <a:schemeClr val="tx1"/>
                  </a:solidFill>
                  <a:latin typeface="+mn-lt"/>
                </a:rPr>
                <a:t>tiergesundheitsdienst</a:t>
              </a: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 bayern e. V.</a:t>
              </a:r>
              <a:endParaRPr lang="de-DE" sz="10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1" name="Inhaltsplatzhalter 2"/>
          <p:cNvSpPr>
            <a:spLocks noGrp="1"/>
          </p:cNvSpPr>
          <p:nvPr>
            <p:ph idx="10"/>
          </p:nvPr>
        </p:nvSpPr>
        <p:spPr>
          <a:xfrm>
            <a:off x="6198434" y="1412776"/>
            <a:ext cx="5643543" cy="4968552"/>
          </a:xfrm>
          <a:prstGeom prst="rect">
            <a:avLst/>
          </a:prstGeom>
        </p:spPr>
        <p:txBody>
          <a:bodyPr/>
          <a:lstStyle>
            <a:lvl1pPr>
              <a:buClr>
                <a:srgbClr val="0075CC"/>
              </a:buClr>
              <a:defRPr sz="2400"/>
            </a:lvl1pPr>
            <a:lvl2pPr>
              <a:buClr>
                <a:srgbClr val="0075CC"/>
              </a:buClr>
              <a:defRPr sz="2000"/>
            </a:lvl2pPr>
            <a:lvl3pPr>
              <a:buClr>
                <a:srgbClr val="0075CC"/>
              </a:buClr>
              <a:defRPr sz="2000"/>
            </a:lvl3pPr>
            <a:lvl4pPr>
              <a:buClr>
                <a:srgbClr val="0075CC"/>
              </a:buClr>
              <a:defRPr sz="1800"/>
            </a:lvl4pPr>
            <a:lvl5pPr>
              <a:buClr>
                <a:srgbClr val="0075CC"/>
              </a:buCl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536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9360" y="186015"/>
            <a:ext cx="10365152" cy="108012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75CC"/>
                </a:solidFill>
              </a:defRPr>
            </a:lvl1pPr>
          </a:lstStyle>
          <a:p>
            <a:r>
              <a:rPr lang="de-DE" dirty="0"/>
              <a:t>Folgeseiten der Präsentation</a:t>
            </a:r>
            <a:br>
              <a:rPr lang="de-DE" dirty="0"/>
            </a:br>
            <a:r>
              <a:rPr lang="de-DE" dirty="0"/>
              <a:t>Überschrift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56450" y="2096853"/>
            <a:ext cx="5643543" cy="4284476"/>
          </a:xfrm>
          <a:prstGeom prst="rect">
            <a:avLst/>
          </a:prstGeom>
        </p:spPr>
        <p:txBody>
          <a:bodyPr/>
          <a:lstStyle>
            <a:lvl1pPr>
              <a:buClr>
                <a:srgbClr val="0075CC"/>
              </a:buClr>
              <a:defRPr sz="2400"/>
            </a:lvl1pPr>
            <a:lvl2pPr>
              <a:buClr>
                <a:srgbClr val="0075CC"/>
              </a:buClr>
              <a:defRPr sz="2000"/>
            </a:lvl2pPr>
            <a:lvl3pPr>
              <a:buClr>
                <a:srgbClr val="0075CC"/>
              </a:buClr>
              <a:defRPr sz="2000"/>
            </a:lvl3pPr>
            <a:lvl4pPr>
              <a:buClr>
                <a:srgbClr val="0075CC"/>
              </a:buClr>
              <a:defRPr sz="1800"/>
            </a:lvl4pPr>
            <a:lvl5pPr>
              <a:buClr>
                <a:srgbClr val="0075CC"/>
              </a:buCl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335360" y="315404"/>
            <a:ext cx="11521280" cy="6454146"/>
            <a:chOff x="251520" y="315404"/>
            <a:chExt cx="8640960" cy="6454146"/>
          </a:xfrm>
        </p:grpSpPr>
        <p:cxnSp>
          <p:nvCxnSpPr>
            <p:cNvPr id="5" name="Gerade Verbindung 4"/>
            <p:cNvCxnSpPr/>
            <p:nvPr userDrawn="1"/>
          </p:nvCxnSpPr>
          <p:spPr>
            <a:xfrm>
              <a:off x="251520" y="1314043"/>
              <a:ext cx="8640960" cy="0"/>
            </a:xfrm>
            <a:prstGeom prst="line">
              <a:avLst/>
            </a:prstGeom>
            <a:ln w="22225">
              <a:solidFill>
                <a:srgbClr val="0075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0103" y="315404"/>
              <a:ext cx="588461" cy="864000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 userDrawn="1"/>
          </p:nvSpPr>
          <p:spPr>
            <a:xfrm>
              <a:off x="252902" y="6589369"/>
              <a:ext cx="2448272" cy="180181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r>
                <a:rPr lang="de-DE" sz="1000" b="1" dirty="0">
                  <a:solidFill>
                    <a:schemeClr val="tx1"/>
                  </a:solidFill>
                  <a:latin typeface="+mn-lt"/>
                </a:rPr>
                <a:t>© </a:t>
              </a:r>
              <a:r>
                <a:rPr lang="de-DE" sz="1000" b="0" dirty="0">
                  <a:solidFill>
                    <a:schemeClr val="tx1"/>
                  </a:solidFill>
                  <a:latin typeface="+mn-lt"/>
                </a:rPr>
                <a:t>tiergesundheitsdienst</a:t>
              </a: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 bayern e. V.</a:t>
              </a:r>
              <a:endParaRPr lang="de-DE" sz="1000" b="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11" name="Inhaltsplatzhalter 2"/>
          <p:cNvSpPr>
            <a:spLocks noGrp="1"/>
          </p:cNvSpPr>
          <p:nvPr>
            <p:ph idx="10"/>
          </p:nvPr>
        </p:nvSpPr>
        <p:spPr>
          <a:xfrm>
            <a:off x="6198434" y="2096853"/>
            <a:ext cx="5643543" cy="4284476"/>
          </a:xfrm>
          <a:prstGeom prst="rect">
            <a:avLst/>
          </a:prstGeom>
        </p:spPr>
        <p:txBody>
          <a:bodyPr/>
          <a:lstStyle>
            <a:lvl1pPr>
              <a:buClr>
                <a:srgbClr val="0075CC"/>
              </a:buClr>
              <a:defRPr sz="2400"/>
            </a:lvl1pPr>
            <a:lvl2pPr>
              <a:buClr>
                <a:srgbClr val="0075CC"/>
              </a:buClr>
              <a:defRPr sz="2000"/>
            </a:lvl2pPr>
            <a:lvl3pPr>
              <a:buClr>
                <a:srgbClr val="0075CC"/>
              </a:buClr>
              <a:defRPr sz="2000"/>
            </a:lvl3pPr>
            <a:lvl4pPr>
              <a:buClr>
                <a:srgbClr val="0075CC"/>
              </a:buClr>
              <a:defRPr sz="1800"/>
            </a:lvl4pPr>
            <a:lvl5pPr>
              <a:buClr>
                <a:srgbClr val="0075CC"/>
              </a:buCl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1"/>
          </p:nvPr>
        </p:nvSpPr>
        <p:spPr>
          <a:xfrm>
            <a:off x="360205" y="1412777"/>
            <a:ext cx="5655280" cy="6840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2400" b="1" kern="1200" baseline="0" dirty="0" smtClean="0">
                <a:solidFill>
                  <a:srgbClr val="0075CC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2"/>
          </p:nvPr>
        </p:nvSpPr>
        <p:spPr>
          <a:xfrm>
            <a:off x="6196140" y="1409902"/>
            <a:ext cx="5655280" cy="6869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2400" b="1" kern="1200" baseline="0" dirty="0" smtClean="0">
                <a:solidFill>
                  <a:srgbClr val="0075CC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1652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339360" y="186015"/>
            <a:ext cx="10365152" cy="108012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0075CC"/>
                </a:solidFill>
              </a:defRPr>
            </a:lvl1pPr>
          </a:lstStyle>
          <a:p>
            <a:r>
              <a:rPr lang="de-DE" dirty="0"/>
              <a:t>Folgeseiten der Präsentation</a:t>
            </a:r>
            <a:br>
              <a:rPr lang="de-DE" dirty="0"/>
            </a:br>
            <a:r>
              <a:rPr lang="de-DE" dirty="0"/>
              <a:t>Überschrift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335360" y="315404"/>
            <a:ext cx="11521280" cy="6454146"/>
            <a:chOff x="251520" y="315404"/>
            <a:chExt cx="8640960" cy="6454146"/>
          </a:xfrm>
        </p:grpSpPr>
        <p:cxnSp>
          <p:nvCxnSpPr>
            <p:cNvPr id="8" name="Gerade Verbindung 7"/>
            <p:cNvCxnSpPr/>
            <p:nvPr userDrawn="1"/>
          </p:nvCxnSpPr>
          <p:spPr>
            <a:xfrm>
              <a:off x="251520" y="1314043"/>
              <a:ext cx="8640960" cy="0"/>
            </a:xfrm>
            <a:prstGeom prst="line">
              <a:avLst/>
            </a:prstGeom>
            <a:ln w="22225">
              <a:solidFill>
                <a:srgbClr val="0075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8414" y="315404"/>
              <a:ext cx="590150" cy="864000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 userDrawn="1"/>
          </p:nvSpPr>
          <p:spPr>
            <a:xfrm>
              <a:off x="252902" y="6589369"/>
              <a:ext cx="2448272" cy="180181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r>
                <a:rPr lang="de-DE" sz="1000" b="1" dirty="0">
                  <a:solidFill>
                    <a:schemeClr val="tx1"/>
                  </a:solidFill>
                  <a:latin typeface="+mn-lt"/>
                </a:rPr>
                <a:t>© </a:t>
              </a:r>
              <a:r>
                <a:rPr lang="de-DE" sz="1000" b="0" dirty="0">
                  <a:solidFill>
                    <a:schemeClr val="tx1"/>
                  </a:solidFill>
                  <a:latin typeface="+mn-lt"/>
                </a:rPr>
                <a:t>tiergesundheitsdienst</a:t>
              </a:r>
              <a:r>
                <a:rPr lang="de-DE" sz="1000" b="0" baseline="0" dirty="0">
                  <a:solidFill>
                    <a:schemeClr val="tx1"/>
                  </a:solidFill>
                  <a:latin typeface="+mn-lt"/>
                </a:rPr>
                <a:t> bayern e. V.</a:t>
              </a:r>
              <a:endParaRPr lang="de-DE" sz="1000" b="0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618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 userDrawn="1"/>
        </p:nvSpPr>
        <p:spPr>
          <a:xfrm>
            <a:off x="337204" y="6589371"/>
            <a:ext cx="3264363" cy="18018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de-DE" sz="1000" b="1" dirty="0">
                <a:solidFill>
                  <a:schemeClr val="tx1"/>
                </a:solidFill>
                <a:latin typeface="+mn-lt"/>
              </a:rPr>
              <a:t>© </a:t>
            </a:r>
            <a:r>
              <a:rPr lang="de-DE" sz="1000" b="0" dirty="0">
                <a:solidFill>
                  <a:schemeClr val="tx1"/>
                </a:solidFill>
                <a:latin typeface="+mn-lt"/>
              </a:rPr>
              <a:t>tiergesundheitsdienst</a:t>
            </a:r>
            <a:r>
              <a:rPr lang="de-DE" sz="1000" b="0" baseline="0" dirty="0">
                <a:solidFill>
                  <a:schemeClr val="tx1"/>
                </a:solidFill>
                <a:latin typeface="+mn-lt"/>
              </a:rPr>
              <a:t> bayern e. V.</a:t>
            </a:r>
            <a:endParaRPr lang="de-DE" sz="10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181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 txBox="1">
            <a:spLocks/>
          </p:cNvSpPr>
          <p:nvPr userDrawn="1"/>
        </p:nvSpPr>
        <p:spPr>
          <a:xfrm>
            <a:off x="3850339" y="6579528"/>
            <a:ext cx="4357896" cy="215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/>
              <a:t>Dr. Ulrike Sorge</a:t>
            </a:r>
          </a:p>
        </p:txBody>
      </p:sp>
    </p:spTree>
    <p:extLst>
      <p:ext uri="{BB962C8B-B14F-4D97-AF65-F5344CB8AC3E}">
        <p14:creationId xmlns:p14="http://schemas.microsoft.com/office/powerpoint/2010/main" val="274424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62" r:id="rId4"/>
    <p:sldLayoutId id="2147483660" r:id="rId5"/>
    <p:sldLayoutId id="2147483663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♦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lrike.sorge@tgd-bayern.de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423592" y="3645024"/>
            <a:ext cx="7344816" cy="1752600"/>
          </a:xfrm>
        </p:spPr>
        <p:txBody>
          <a:bodyPr/>
          <a:lstStyle/>
          <a:p>
            <a:r>
              <a:rPr lang="de-DE" sz="2000" dirty="0"/>
              <a:t>Ulrike Sorge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Dr. med. vet., </a:t>
            </a:r>
            <a:r>
              <a:rPr lang="de-DE" sz="1800" dirty="0" err="1">
                <a:solidFill>
                  <a:schemeClr val="bg1">
                    <a:lumMod val="50000"/>
                  </a:schemeClr>
                </a:solidFill>
              </a:rPr>
              <a:t>MSc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, PhD, </a:t>
            </a:r>
            <a:r>
              <a:rPr lang="de-DE" sz="1800" dirty="0" err="1">
                <a:solidFill>
                  <a:schemeClr val="bg1">
                    <a:lumMod val="50000"/>
                  </a:schemeClr>
                </a:solidFill>
              </a:rPr>
              <a:t>Diplomate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 ACVPM, FTA Epidemiologie</a:t>
            </a:r>
          </a:p>
          <a:p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Ulrike.Sorge@tgd-bayern.de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19336" y="1052736"/>
            <a:ext cx="10441160" cy="1584176"/>
          </a:xfrm>
        </p:spPr>
        <p:txBody>
          <a:bodyPr anchor="ctr"/>
          <a:lstStyle/>
          <a:p>
            <a:pPr algn="l"/>
            <a:r>
              <a:rPr lang="de-DE" sz="4400" i="1" dirty="0"/>
              <a:t>Selektives Trockenstellen – </a:t>
            </a:r>
            <a:br>
              <a:rPr lang="de-DE" sz="4400" i="1" dirty="0"/>
            </a:br>
            <a:r>
              <a:rPr lang="de-DE" sz="4400" i="1" dirty="0"/>
              <a:t>Reduktion von Antibiotikabehandlungen in der Milchviehhaltung</a:t>
            </a:r>
          </a:p>
        </p:txBody>
      </p:sp>
    </p:spTree>
    <p:extLst>
      <p:ext uri="{BB962C8B-B14F-4D97-AF65-F5344CB8AC3E}">
        <p14:creationId xmlns:p14="http://schemas.microsoft.com/office/powerpoint/2010/main" val="1267907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7DB26-4188-4A29-B088-2BE28770A2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Vergleich der Abgabemengen je Wirkstoffklasse </a:t>
            </a:r>
            <a:br>
              <a:rPr lang="de-DE" dirty="0"/>
            </a:br>
            <a:r>
              <a:rPr lang="de-DE" dirty="0"/>
              <a:t>(2011-2021)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3B9B392-3721-4A8A-8EF6-5A2651228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563252" y="1411623"/>
            <a:ext cx="5687654" cy="253463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68F48A1-7AFA-4CFB-A2C3-755674267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430888" y="1411623"/>
            <a:ext cx="5065712" cy="242573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FFFC08E-FE1A-4074-B772-B9F9AEF78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927648" y="3993719"/>
            <a:ext cx="6336704" cy="297894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15C87B0-9CC7-4A43-9C15-B18B1BEF4B07}"/>
              </a:ext>
            </a:extLst>
          </p:cNvPr>
          <p:cNvSpPr txBox="1"/>
          <p:nvPr/>
        </p:nvSpPr>
        <p:spPr>
          <a:xfrm>
            <a:off x="4439816" y="1556792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&gt;50 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4FF1B2E-69CB-437A-91E7-3F3C7F4D5AC1}"/>
              </a:ext>
            </a:extLst>
          </p:cNvPr>
          <p:cNvSpPr txBox="1"/>
          <p:nvPr/>
        </p:nvSpPr>
        <p:spPr>
          <a:xfrm>
            <a:off x="10247312" y="1541163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sz="2000" dirty="0"/>
              <a:t>&lt;</a:t>
            </a:r>
            <a:r>
              <a:rPr lang="de-DE" sz="2000" dirty="0">
                <a:solidFill>
                  <a:schemeClr val="tx1"/>
                </a:solidFill>
              </a:rPr>
              <a:t>50 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17350EF-B862-4218-AF09-DAF860693DEA}"/>
              </a:ext>
            </a:extLst>
          </p:cNvPr>
          <p:cNvSpPr txBox="1"/>
          <p:nvPr/>
        </p:nvSpPr>
        <p:spPr>
          <a:xfrm>
            <a:off x="6528048" y="4149080"/>
            <a:ext cx="2376264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Reserveantibiotika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3987FD2-7980-4DF9-870E-171A66976522}"/>
              </a:ext>
            </a:extLst>
          </p:cNvPr>
          <p:cNvSpPr txBox="1"/>
          <p:nvPr/>
        </p:nvSpPr>
        <p:spPr>
          <a:xfrm>
            <a:off x="9552384" y="640080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Sander et al., 2022</a:t>
            </a:r>
          </a:p>
        </p:txBody>
      </p:sp>
    </p:spTree>
    <p:extLst>
      <p:ext uri="{BB962C8B-B14F-4D97-AF65-F5344CB8AC3E}">
        <p14:creationId xmlns:p14="http://schemas.microsoft.com/office/powerpoint/2010/main" val="2342632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00755-262E-4365-9C64-616340EAA7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Antibiotikaabgabemengen nach Anwendungsart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4A7CC769-17D0-4BEB-A545-0EC6831F35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085181"/>
              </p:ext>
            </p:extLst>
          </p:nvPr>
        </p:nvGraphicFramePr>
        <p:xfrm>
          <a:off x="357188" y="1412875"/>
          <a:ext cx="11515725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BB277CE3-1CB5-47CD-903E-862A6C62C5F7}"/>
              </a:ext>
            </a:extLst>
          </p:cNvPr>
          <p:cNvSpPr txBox="1"/>
          <p:nvPr/>
        </p:nvSpPr>
        <p:spPr>
          <a:xfrm>
            <a:off x="-96688" y="1844824"/>
            <a:ext cx="864096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de-DE" sz="2000" dirty="0">
                <a:solidFill>
                  <a:schemeClr val="tx1"/>
                </a:solidFill>
              </a:rPr>
              <a:t>700</a:t>
            </a:r>
          </a:p>
          <a:p>
            <a:pPr algn="r">
              <a:lnSpc>
                <a:spcPct val="150000"/>
              </a:lnSpc>
            </a:pPr>
            <a:r>
              <a:rPr lang="de-DE" sz="2000" dirty="0">
                <a:solidFill>
                  <a:schemeClr val="tx1"/>
                </a:solidFill>
              </a:rPr>
              <a:t>650</a:t>
            </a:r>
            <a:endParaRPr lang="de-DE" sz="2000" dirty="0"/>
          </a:p>
          <a:p>
            <a:pPr algn="r">
              <a:lnSpc>
                <a:spcPct val="150000"/>
              </a:lnSpc>
            </a:pPr>
            <a:endParaRPr lang="de-DE" sz="2000" dirty="0">
              <a:solidFill>
                <a:schemeClr val="tx1"/>
              </a:solidFill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8A69FFE-9002-41E0-8E81-39421C660E58}"/>
              </a:ext>
            </a:extLst>
          </p:cNvPr>
          <p:cNvCxnSpPr/>
          <p:nvPr/>
        </p:nvCxnSpPr>
        <p:spPr>
          <a:xfrm flipV="1">
            <a:off x="20587" y="2636912"/>
            <a:ext cx="1008112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3E2B10C-7DF0-49B0-B096-163761F982C7}"/>
              </a:ext>
            </a:extLst>
          </p:cNvPr>
          <p:cNvCxnSpPr/>
          <p:nvPr/>
        </p:nvCxnSpPr>
        <p:spPr>
          <a:xfrm flipV="1">
            <a:off x="47328" y="2852936"/>
            <a:ext cx="1008112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5E01A8D3-CA5A-4BF7-BB6F-AEF358FFB7BD}"/>
              </a:ext>
            </a:extLst>
          </p:cNvPr>
          <p:cNvSpPr txBox="1"/>
          <p:nvPr/>
        </p:nvSpPr>
        <p:spPr>
          <a:xfrm>
            <a:off x="9552384" y="640080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Sander et al., 2022</a:t>
            </a:r>
          </a:p>
        </p:txBody>
      </p:sp>
    </p:spTree>
    <p:extLst>
      <p:ext uri="{BB962C8B-B14F-4D97-AF65-F5344CB8AC3E}">
        <p14:creationId xmlns:p14="http://schemas.microsoft.com/office/powerpoint/2010/main" val="3049843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895364F-AD53-4520-885E-A877E4DD5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456" y="186015"/>
            <a:ext cx="8136904" cy="60836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759CE7-DB10-4FAA-A435-EAF220BE41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QS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F12B1262-52E7-494A-A01E-28A6264C6139}"/>
              </a:ext>
            </a:extLst>
          </p:cNvPr>
          <p:cNvCxnSpPr>
            <a:cxnSpLocks/>
          </p:cNvCxnSpPr>
          <p:nvPr/>
        </p:nvCxnSpPr>
        <p:spPr>
          <a:xfrm>
            <a:off x="3431704" y="1314043"/>
            <a:ext cx="8424936" cy="0"/>
          </a:xfrm>
          <a:prstGeom prst="line">
            <a:avLst/>
          </a:prstGeom>
          <a:ln w="22225">
            <a:solidFill>
              <a:srgbClr val="007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D8B63A9B-0D96-4643-8EDB-3C4BF2795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2" y="1988840"/>
            <a:ext cx="6279815" cy="64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38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92B9C-6F62-4644-8312-A053FCFF42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Therapieindex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5EC57F4-5114-4BF7-9EF4-7C443455A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9536" y="1548036"/>
            <a:ext cx="3331287" cy="239626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185711F-D1CD-4032-941C-02A1DD377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42"/>
          <a:stretch/>
        </p:blipFill>
        <p:spPr>
          <a:xfrm>
            <a:off x="5735960" y="1631914"/>
            <a:ext cx="3653510" cy="23123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AA7DF92-34EF-4B7D-ADE6-BEDC6A8B4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8" y="3933056"/>
            <a:ext cx="3331287" cy="229689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0BD83A4-B8EB-46A6-B5B2-4E2432E5E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976" y="4219409"/>
            <a:ext cx="3509494" cy="172987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2401B73-A0B9-4EF8-8F29-F2C4C76774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1944" y="6022595"/>
            <a:ext cx="6279815" cy="649390"/>
          </a:xfrm>
          <a:prstGeom prst="rect">
            <a:avLst/>
          </a:prstGeom>
        </p:spPr>
      </p:pic>
      <p:pic>
        <p:nvPicPr>
          <p:cNvPr id="9" name="Inhaltsplatzhalter 3">
            <a:extLst>
              <a:ext uri="{FF2B5EF4-FFF2-40B4-BE49-F238E27FC236}">
                <a16:creationId xmlns:a16="http://schemas.microsoft.com/office/drawing/2014/main" id="{526970CD-8983-449D-AE9F-8D453662F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1" t="93171"/>
          <a:stretch/>
        </p:blipFill>
        <p:spPr>
          <a:xfrm>
            <a:off x="207426" y="3717032"/>
            <a:ext cx="5195797" cy="30765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BAC0370-07CA-4379-8DA7-71F8D7E24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044" t="93392" r="31247" b="-2113"/>
          <a:stretch/>
        </p:blipFill>
        <p:spPr>
          <a:xfrm>
            <a:off x="9692007" y="2707602"/>
            <a:ext cx="2164633" cy="6493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10CAAAA-74F8-4BF7-A081-87922F723B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7234" y="4891004"/>
            <a:ext cx="1514475" cy="381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7D341A2-9947-4096-807D-7F15B5E08B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849" y="6017060"/>
            <a:ext cx="5195797" cy="508284"/>
          </a:xfrm>
          <a:prstGeom prst="rect">
            <a:avLst/>
          </a:prstGeom>
        </p:spPr>
      </p:pic>
      <p:sp>
        <p:nvSpPr>
          <p:cNvPr id="17" name="Pfeil: nach oben 16">
            <a:extLst>
              <a:ext uri="{FF2B5EF4-FFF2-40B4-BE49-F238E27FC236}">
                <a16:creationId xmlns:a16="http://schemas.microsoft.com/office/drawing/2014/main" id="{F4230147-504D-4E6F-B71F-F396DC3070D6}"/>
              </a:ext>
            </a:extLst>
          </p:cNvPr>
          <p:cNvSpPr/>
          <p:nvPr/>
        </p:nvSpPr>
        <p:spPr>
          <a:xfrm>
            <a:off x="11101709" y="1556792"/>
            <a:ext cx="106859" cy="93610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: nach oben 17">
            <a:extLst>
              <a:ext uri="{FF2B5EF4-FFF2-40B4-BE49-F238E27FC236}">
                <a16:creationId xmlns:a16="http://schemas.microsoft.com/office/drawing/2014/main" id="{D4BC5DC9-BC05-4CE6-B01A-500871AC1A65}"/>
              </a:ext>
            </a:extLst>
          </p:cNvPr>
          <p:cNvSpPr/>
          <p:nvPr/>
        </p:nvSpPr>
        <p:spPr>
          <a:xfrm flipV="1">
            <a:off x="623392" y="1628800"/>
            <a:ext cx="106859" cy="93610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38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A7F97B-CF31-4D49-BB4C-0D6F5D0216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Antibiotikaverkaufszahlen in Deutschland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99E2B148-706D-4B0E-8860-6FEF42DF03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704167"/>
              </p:ext>
            </p:extLst>
          </p:nvPr>
        </p:nvGraphicFramePr>
        <p:xfrm>
          <a:off x="357188" y="1412875"/>
          <a:ext cx="11515725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043E36D2-A912-421C-968F-15F9FF25E38A}"/>
              </a:ext>
            </a:extLst>
          </p:cNvPr>
          <p:cNvSpPr txBox="1"/>
          <p:nvPr/>
        </p:nvSpPr>
        <p:spPr>
          <a:xfrm>
            <a:off x="9552384" y="640080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Sander et al., 2022</a:t>
            </a:r>
          </a:p>
        </p:txBody>
      </p:sp>
    </p:spTree>
    <p:extLst>
      <p:ext uri="{BB962C8B-B14F-4D97-AF65-F5344CB8AC3E}">
        <p14:creationId xmlns:p14="http://schemas.microsoft.com/office/powerpoint/2010/main" val="1753867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A6C40-2978-4CBF-A0ED-6BCB324473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Zellzahlentwicklung seit 1998</a:t>
            </a:r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2D22BF65-AD97-4143-8E16-89DDF0C8F30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57188" y="1412875"/>
          <a:ext cx="11515725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203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Einflussfaktoren auf die Eutergesundheit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371B15-682C-4AE0-9305-FF81D0AA21D3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5" name="Picture 3" descr="C:\Users\ulrike.sorge\AppData\Local\Microsoft\Windows\Temporary Internet Files\Content.IE5\5QBYJRHX\Holstein_Cow_(PSF)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634" y="1852083"/>
            <a:ext cx="2148718" cy="143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Program Files (x86)\Microsoft Office\MEDIA\CAGCAT10\j029718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52" y="4219240"/>
            <a:ext cx="1809598" cy="144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lrike.sorge\AppData\Local\Microsoft\Windows\Temporary Internet Files\Content.IE5\5QBYJRHX\Clostridium_botulinum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3" y="2015568"/>
            <a:ext cx="1340503" cy="126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>
            <a:off x="4270758" y="3595339"/>
            <a:ext cx="723294" cy="105594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V="1">
            <a:off x="6730504" y="3450945"/>
            <a:ext cx="770260" cy="110724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4871864" y="2567608"/>
            <a:ext cx="2053974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7701880" y="1735876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b="1" dirty="0"/>
              <a:t>Kuh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16798" y="5589240"/>
            <a:ext cx="1227274" cy="4572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b="1" dirty="0"/>
              <a:t>Umwelt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855641" y="1870252"/>
            <a:ext cx="1127451" cy="40662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b="1" dirty="0"/>
              <a:t>Erreger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727848" y="3090169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sz="2800" b="1" dirty="0">
                <a:solidFill>
                  <a:schemeClr val="accent2"/>
                </a:solidFill>
              </a:rPr>
              <a:t>Multifaktoriell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775520" y="2270658"/>
            <a:ext cx="1656184" cy="667651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ctr"/>
            <a:r>
              <a:rPr lang="de-DE" b="1" dirty="0">
                <a:solidFill>
                  <a:srgbClr val="00B050"/>
                </a:solidFill>
              </a:rPr>
              <a:t>Kuh- oder</a:t>
            </a:r>
          </a:p>
          <a:p>
            <a:pPr algn="ctr"/>
            <a:r>
              <a:rPr lang="de-DE" b="1" dirty="0">
                <a:solidFill>
                  <a:srgbClr val="00B050"/>
                </a:solidFill>
              </a:rPr>
              <a:t>Umweltassoziiert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208354" y="2204864"/>
            <a:ext cx="1496159" cy="1152128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ctr"/>
            <a:r>
              <a:rPr lang="de-DE" b="1" dirty="0">
                <a:solidFill>
                  <a:srgbClr val="0070C0"/>
                </a:solidFill>
              </a:rPr>
              <a:t>Genetik</a:t>
            </a:r>
          </a:p>
          <a:p>
            <a:pPr algn="ctr"/>
            <a:r>
              <a:rPr lang="de-DE" b="1" dirty="0">
                <a:solidFill>
                  <a:srgbClr val="0070C0"/>
                </a:solidFill>
              </a:rPr>
              <a:t>Physiologie</a:t>
            </a:r>
          </a:p>
          <a:p>
            <a:pPr algn="ctr"/>
            <a:r>
              <a:rPr lang="de-DE" b="1" dirty="0">
                <a:solidFill>
                  <a:srgbClr val="0070C0"/>
                </a:solidFill>
              </a:rPr>
              <a:t>Anatomie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343580" y="5877272"/>
            <a:ext cx="7352820" cy="4572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ctr"/>
            <a:r>
              <a:rPr lang="de-DE" sz="2000" b="1" dirty="0">
                <a:solidFill>
                  <a:srgbClr val="C00000"/>
                </a:solidFill>
              </a:rPr>
              <a:t>Management</a:t>
            </a:r>
            <a:r>
              <a:rPr lang="de-DE" sz="2000" dirty="0">
                <a:solidFill>
                  <a:srgbClr val="C00000"/>
                </a:solidFill>
              </a:rPr>
              <a:t> bestimmt die Umwelt der Kuh und </a:t>
            </a:r>
          </a:p>
          <a:p>
            <a:pPr algn="ctr"/>
            <a:r>
              <a:rPr lang="de-DE" sz="2000" dirty="0">
                <a:solidFill>
                  <a:srgbClr val="C00000"/>
                </a:solidFill>
              </a:rPr>
              <a:t>ob sich empfängliche Kuh und Erreger treffen</a:t>
            </a:r>
          </a:p>
        </p:txBody>
      </p:sp>
    </p:spTree>
    <p:extLst>
      <p:ext uri="{BB962C8B-B14F-4D97-AF65-F5344CB8AC3E}">
        <p14:creationId xmlns:p14="http://schemas.microsoft.com/office/powerpoint/2010/main" val="4195364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Inhaltsplatzhalter 3">
            <a:extLst>
              <a:ext uri="{FF2B5EF4-FFF2-40B4-BE49-F238E27FC236}">
                <a16:creationId xmlns:a16="http://schemas.microsoft.com/office/drawing/2014/main" id="{C930A8BC-7260-4525-94EA-0891FBDCBA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698031"/>
              </p:ext>
            </p:extLst>
          </p:nvPr>
        </p:nvGraphicFramePr>
        <p:xfrm>
          <a:off x="353152" y="1474049"/>
          <a:ext cx="11515725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BAD8D79-1FF3-44F2-909E-7C35D6C07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Erregernachweis bei klinischen Mastitiden 2015-2021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156C33-2208-4C0D-AA7A-F66D3041E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371B15-682C-4AE0-9305-FF81D0AA21D3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6AB309B-EB1C-4611-B039-7E5B204EE39C}"/>
              </a:ext>
            </a:extLst>
          </p:cNvPr>
          <p:cNvSpPr/>
          <p:nvPr/>
        </p:nvSpPr>
        <p:spPr>
          <a:xfrm>
            <a:off x="1343472" y="1588824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9B53CEA-3B54-453F-96FB-39E1F0B7E6A9}"/>
              </a:ext>
            </a:extLst>
          </p:cNvPr>
          <p:cNvSpPr/>
          <p:nvPr/>
        </p:nvSpPr>
        <p:spPr>
          <a:xfrm>
            <a:off x="2357010" y="3049601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81F2FE1-79FD-4357-8673-22C3DA541401}"/>
              </a:ext>
            </a:extLst>
          </p:cNvPr>
          <p:cNvSpPr/>
          <p:nvPr/>
        </p:nvSpPr>
        <p:spPr>
          <a:xfrm>
            <a:off x="3431704" y="3087157"/>
            <a:ext cx="144016" cy="1440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DB6ABA0-0C99-41A1-899F-B418C80058CB}"/>
              </a:ext>
            </a:extLst>
          </p:cNvPr>
          <p:cNvSpPr/>
          <p:nvPr/>
        </p:nvSpPr>
        <p:spPr>
          <a:xfrm>
            <a:off x="4511824" y="3074218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28775D0-1CE3-4846-B63D-68760D4ED4E4}"/>
              </a:ext>
            </a:extLst>
          </p:cNvPr>
          <p:cNvSpPr/>
          <p:nvPr/>
        </p:nvSpPr>
        <p:spPr>
          <a:xfrm>
            <a:off x="5449928" y="4077072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5B533C9-C116-48FA-9458-641626EBBFDC}"/>
              </a:ext>
            </a:extLst>
          </p:cNvPr>
          <p:cNvSpPr/>
          <p:nvPr/>
        </p:nvSpPr>
        <p:spPr>
          <a:xfrm>
            <a:off x="6421036" y="4077072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C4EC551-1C5D-4146-87D0-E9201D7D623D}"/>
              </a:ext>
            </a:extLst>
          </p:cNvPr>
          <p:cNvSpPr/>
          <p:nvPr/>
        </p:nvSpPr>
        <p:spPr>
          <a:xfrm>
            <a:off x="10199297" y="3958487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831D6D7-90F1-4CF3-88F2-7C205DC48860}"/>
              </a:ext>
            </a:extLst>
          </p:cNvPr>
          <p:cNvSpPr/>
          <p:nvPr/>
        </p:nvSpPr>
        <p:spPr>
          <a:xfrm>
            <a:off x="9075128" y="1995720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F068AE1-2D28-44B4-81A5-2DCA79D863B6}"/>
              </a:ext>
            </a:extLst>
          </p:cNvPr>
          <p:cNvSpPr/>
          <p:nvPr/>
        </p:nvSpPr>
        <p:spPr>
          <a:xfrm>
            <a:off x="9075128" y="2323728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0CEB127-F445-4A92-A095-94138F0D041A}"/>
              </a:ext>
            </a:extLst>
          </p:cNvPr>
          <p:cNvSpPr/>
          <p:nvPr/>
        </p:nvSpPr>
        <p:spPr>
          <a:xfrm>
            <a:off x="9075128" y="2683768"/>
            <a:ext cx="144016" cy="1440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7AB08E0-BFA1-43B6-B0EB-3592D58018A2}"/>
              </a:ext>
            </a:extLst>
          </p:cNvPr>
          <p:cNvSpPr txBox="1"/>
          <p:nvPr/>
        </p:nvSpPr>
        <p:spPr>
          <a:xfrm>
            <a:off x="9214048" y="1938536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sz="2000" dirty="0"/>
              <a:t>Umwelt</a:t>
            </a:r>
          </a:p>
          <a:p>
            <a:r>
              <a:rPr lang="de-DE" sz="2000" dirty="0"/>
              <a:t>Kuhassoziiert</a:t>
            </a:r>
          </a:p>
          <a:p>
            <a:r>
              <a:rPr lang="de-DE" sz="2000" dirty="0"/>
              <a:t>„Unentschieden“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5AEC7F1-7E19-4787-A8EC-61DD9701F5A7}"/>
              </a:ext>
            </a:extLst>
          </p:cNvPr>
          <p:cNvSpPr/>
          <p:nvPr/>
        </p:nvSpPr>
        <p:spPr>
          <a:xfrm>
            <a:off x="8291244" y="3990071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E6675FE-C9B7-4318-B038-3F664B89C096}"/>
              </a:ext>
            </a:extLst>
          </p:cNvPr>
          <p:cNvSpPr/>
          <p:nvPr/>
        </p:nvSpPr>
        <p:spPr>
          <a:xfrm>
            <a:off x="7392144" y="3990071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038277BA-15FB-4EE0-BD38-88F1FC89CB20}"/>
              </a:ext>
            </a:extLst>
          </p:cNvPr>
          <p:cNvSpPr/>
          <p:nvPr/>
        </p:nvSpPr>
        <p:spPr>
          <a:xfrm>
            <a:off x="9334360" y="4010101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1482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A943D-638F-4D4C-9ED7-1ACBD6B0D6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B52B16-A56F-4B2B-9256-6B0E1DF1F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760" y="1412776"/>
            <a:ext cx="7936746" cy="4968552"/>
          </a:xfrm>
        </p:spPr>
        <p:txBody>
          <a:bodyPr/>
          <a:lstStyle/>
          <a:p>
            <a:r>
              <a:rPr lang="de-DE" dirty="0"/>
              <a:t>Stimmt das mit den übermäßigen Antibiotikagaben?</a:t>
            </a:r>
          </a:p>
          <a:p>
            <a:endParaRPr lang="de-DE" dirty="0"/>
          </a:p>
          <a:p>
            <a:r>
              <a:rPr lang="de-DE" dirty="0"/>
              <a:t>Was sagt die Resistenzlage?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04BF035-AD26-4354-95CB-344CD606E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2" y="1484784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681A6-2930-4193-AEED-CE402575A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i="1" dirty="0"/>
              <a:t>In vitro</a:t>
            </a:r>
            <a:r>
              <a:rPr lang="de-DE" dirty="0"/>
              <a:t> resistente </a:t>
            </a:r>
            <a:r>
              <a:rPr lang="de-DE" i="1" dirty="0"/>
              <a:t>Streptococcus</a:t>
            </a:r>
            <a:r>
              <a:rPr lang="de-DE" dirty="0"/>
              <a:t> </a:t>
            </a:r>
            <a:r>
              <a:rPr lang="de-DE" dirty="0" err="1"/>
              <a:t>spp</a:t>
            </a:r>
            <a:r>
              <a:rPr lang="de-DE" dirty="0"/>
              <a:t>. (Penicillin)</a:t>
            </a:r>
            <a:endParaRPr lang="de-DE" i="1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2CF9044E-3967-439B-91EA-32018F49CA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477499"/>
              </p:ext>
            </p:extLst>
          </p:nvPr>
        </p:nvGraphicFramePr>
        <p:xfrm>
          <a:off x="357188" y="1412875"/>
          <a:ext cx="11515725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CA8AE5C3-973A-43BF-B9C8-49E9A18A15CA}"/>
              </a:ext>
            </a:extLst>
          </p:cNvPr>
          <p:cNvSpPr txBox="1"/>
          <p:nvPr/>
        </p:nvSpPr>
        <p:spPr>
          <a:xfrm>
            <a:off x="1847528" y="6237312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n=21731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5F29D63-C57C-4AA6-B2D7-348A108EA074}"/>
              </a:ext>
            </a:extLst>
          </p:cNvPr>
          <p:cNvSpPr txBox="1"/>
          <p:nvPr/>
        </p:nvSpPr>
        <p:spPr>
          <a:xfrm>
            <a:off x="4511824" y="6237312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n=7397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70EA45B-AE7A-4AD8-A42D-8E197BD10E99}"/>
              </a:ext>
            </a:extLst>
          </p:cNvPr>
          <p:cNvSpPr txBox="1"/>
          <p:nvPr/>
        </p:nvSpPr>
        <p:spPr>
          <a:xfrm>
            <a:off x="7269832" y="6237312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n=2637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C87112-FD5A-456A-B843-177794FC3F45}"/>
              </a:ext>
            </a:extLst>
          </p:cNvPr>
          <p:cNvSpPr txBox="1"/>
          <p:nvPr/>
        </p:nvSpPr>
        <p:spPr>
          <a:xfrm>
            <a:off x="9934128" y="6237312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n=1094</a:t>
            </a:r>
          </a:p>
        </p:txBody>
      </p:sp>
    </p:spTree>
    <p:extLst>
      <p:ext uri="{BB962C8B-B14F-4D97-AF65-F5344CB8AC3E}">
        <p14:creationId xmlns:p14="http://schemas.microsoft.com/office/powerpoint/2010/main" val="167003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D0AE6-AB2F-453D-8E12-A174614778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Antibiotikaeinsatz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257D4B-3B6E-48BB-BC11-BE3266E6F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47" y="5013176"/>
            <a:ext cx="11516059" cy="1368152"/>
          </a:xfrm>
        </p:spPr>
        <p:txBody>
          <a:bodyPr/>
          <a:lstStyle/>
          <a:p>
            <a:r>
              <a:rPr lang="de-DE" dirty="0"/>
              <a:t>Antibiotikaeinsatz </a:t>
            </a:r>
            <a:r>
              <a:rPr lang="de-DE" i="1" dirty="0"/>
              <a:t>nur zur Behandlung </a:t>
            </a:r>
            <a:r>
              <a:rPr lang="de-DE" dirty="0"/>
              <a:t>von </a:t>
            </a:r>
            <a:r>
              <a:rPr lang="de-DE" i="1" dirty="0"/>
              <a:t>bakteriellen</a:t>
            </a:r>
            <a:r>
              <a:rPr lang="de-DE" dirty="0"/>
              <a:t> Infektionen</a:t>
            </a:r>
          </a:p>
          <a:p>
            <a:pPr lvl="1"/>
            <a:r>
              <a:rPr lang="de-DE" dirty="0"/>
              <a:t>Tierschutz: Hilfe zur Wiederherstellung des Gesund-Status</a:t>
            </a:r>
          </a:p>
          <a:p>
            <a:pPr lvl="1"/>
            <a:r>
              <a:rPr lang="de-DE" dirty="0"/>
              <a:t>Grundsatz: So viel wie nötig, so wenig, wie möglich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6140D1-B354-497B-BD9D-5A0D24679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17" t="31355"/>
          <a:stretch/>
        </p:blipFill>
        <p:spPr>
          <a:xfrm>
            <a:off x="3143672" y="1514098"/>
            <a:ext cx="5544616" cy="31903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474532B-C8DE-472D-A4A3-B2B3FE47DF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427" b="88221"/>
          <a:stretch/>
        </p:blipFill>
        <p:spPr>
          <a:xfrm>
            <a:off x="6598313" y="1574899"/>
            <a:ext cx="2079848" cy="3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50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1681A6-2930-4193-AEED-CE402575A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i="1" dirty="0"/>
              <a:t>In vitro</a:t>
            </a:r>
            <a:r>
              <a:rPr lang="de-DE" dirty="0"/>
              <a:t> </a:t>
            </a:r>
            <a:r>
              <a:rPr lang="de-DE" dirty="0" err="1"/>
              <a:t>resistant</a:t>
            </a:r>
            <a:r>
              <a:rPr lang="de-DE" dirty="0"/>
              <a:t> </a:t>
            </a:r>
            <a:r>
              <a:rPr lang="de-DE" i="1" dirty="0"/>
              <a:t>Streptococcus</a:t>
            </a:r>
            <a:r>
              <a:rPr lang="de-DE" dirty="0"/>
              <a:t> </a:t>
            </a:r>
            <a:r>
              <a:rPr lang="de-DE" dirty="0" err="1"/>
              <a:t>spp</a:t>
            </a:r>
            <a:r>
              <a:rPr lang="de-DE" dirty="0"/>
              <a:t>. </a:t>
            </a:r>
            <a:r>
              <a:rPr lang="de-DE" dirty="0" err="1"/>
              <a:t>isolates</a:t>
            </a:r>
            <a:r>
              <a:rPr lang="de-DE" dirty="0"/>
              <a:t> (Penicillin)</a:t>
            </a:r>
            <a:endParaRPr lang="de-DE" i="1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2CF9044E-3967-439B-91EA-32018F49CA6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57188" y="1412875"/>
          <a:ext cx="11515725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2774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51D53-3770-4DF9-81F5-CF01880095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Resistant</a:t>
            </a:r>
            <a:r>
              <a:rPr lang="de-DE" dirty="0"/>
              <a:t> </a:t>
            </a:r>
            <a:r>
              <a:rPr lang="de-DE" dirty="0" err="1"/>
              <a:t>isolates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status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6FB5A695-ACC5-4C9A-9AC2-7CD6B21C36A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57188" y="1412875"/>
          <a:ext cx="11515725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5220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F3A00-D164-402C-A4DB-49D4EDCE32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In vitro Resistenzen S. </a:t>
            </a:r>
            <a:r>
              <a:rPr lang="de-DE" dirty="0" err="1"/>
              <a:t>uberis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6B1092B3-D0FF-4D66-BF57-D8E3AE062A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460330"/>
              </p:ext>
            </p:extLst>
          </p:nvPr>
        </p:nvGraphicFramePr>
        <p:xfrm>
          <a:off x="357188" y="1412875"/>
          <a:ext cx="11515725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1176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7D251-1A3A-427C-A1A2-85EDD8CDB0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Resistenzen S. </a:t>
            </a:r>
            <a:r>
              <a:rPr lang="de-DE" dirty="0" err="1"/>
              <a:t>aureus</a:t>
            </a:r>
            <a:r>
              <a:rPr lang="de-DE" dirty="0"/>
              <a:t> &amp; E. coli (2015 - 2021)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146C9E82-F274-4081-999E-D5E27E2DFB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883988"/>
              </p:ext>
            </p:extLst>
          </p:nvPr>
        </p:nvGraphicFramePr>
        <p:xfrm>
          <a:off x="339360" y="2060848"/>
          <a:ext cx="53966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A9306BFA-F06B-4123-8582-079D59012F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124968"/>
              </p:ext>
            </p:extLst>
          </p:nvPr>
        </p:nvGraphicFramePr>
        <p:xfrm>
          <a:off x="6096000" y="2060847"/>
          <a:ext cx="561662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8258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D0AE6-AB2F-453D-8E12-A174614778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Intramammäre</a:t>
            </a:r>
            <a:r>
              <a:rPr lang="de-DE" dirty="0"/>
              <a:t> Euterbehandlungen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257D4B-3B6E-48BB-BC11-BE3266E6F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Klinische Mastitiden</a:t>
            </a:r>
          </a:p>
          <a:p>
            <a:endParaRPr lang="de-DE" dirty="0"/>
          </a:p>
          <a:p>
            <a:r>
              <a:rPr lang="de-DE" dirty="0"/>
              <a:t>AB-Gaben erhöhen die Heilungsrate von</a:t>
            </a:r>
            <a:r>
              <a:rPr lang="de-DE" i="1" dirty="0"/>
              <a:t> </a:t>
            </a:r>
            <a:r>
              <a:rPr lang="de-DE" dirty="0"/>
              <a:t>Mastitis </a:t>
            </a:r>
            <a:r>
              <a:rPr lang="de-DE" u="sng" dirty="0"/>
              <a:t>nicht</a:t>
            </a:r>
            <a:r>
              <a:rPr lang="de-DE" dirty="0"/>
              <a:t> bei:</a:t>
            </a:r>
          </a:p>
          <a:p>
            <a:pPr lvl="1"/>
            <a:r>
              <a:rPr lang="de-DE" dirty="0"/>
              <a:t>chronisch euterkranken Kühen/“Wiederholungstätern“</a:t>
            </a:r>
          </a:p>
          <a:p>
            <a:pPr lvl="1"/>
            <a:r>
              <a:rPr lang="de-DE" dirty="0"/>
              <a:t>nicht-bakteriellen Infektionen oder fehlendem Erregernachweis</a:t>
            </a:r>
          </a:p>
          <a:p>
            <a:endParaRPr lang="de-DE" dirty="0"/>
          </a:p>
          <a:p>
            <a:r>
              <a:rPr lang="de-DE" dirty="0"/>
              <a:t>Behandlung zur Trockenstehphase – subklinische Mastitiden</a:t>
            </a:r>
          </a:p>
          <a:p>
            <a:pPr lvl="1"/>
            <a:r>
              <a:rPr lang="de-DE" dirty="0"/>
              <a:t>ökonomisch am sinnvollsten</a:t>
            </a:r>
          </a:p>
          <a:p>
            <a:pPr lvl="1"/>
            <a:r>
              <a:rPr lang="de-DE" dirty="0"/>
              <a:t>höchste Chance der bakteriologischen Ausheilung</a:t>
            </a:r>
          </a:p>
          <a:p>
            <a:pPr lvl="1"/>
            <a:r>
              <a:rPr lang="de-DE" dirty="0"/>
              <a:t>Metaphylaxe nur im </a:t>
            </a:r>
            <a:r>
              <a:rPr lang="de-DE" i="1" dirty="0"/>
              <a:t>begründeten Einzelfall (</a:t>
            </a:r>
            <a:r>
              <a:rPr lang="de-DE" dirty="0"/>
              <a:t>TAMG – 28.01.2022)</a:t>
            </a:r>
            <a:endParaRPr lang="de-DE" i="1" dirty="0"/>
          </a:p>
          <a:p>
            <a:pPr lvl="2"/>
            <a:r>
              <a:rPr lang="de-DE" dirty="0"/>
              <a:t>routinemäßige Behandlung aller Kühe nicht mehr zulässig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941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39361" y="1484784"/>
            <a:ext cx="10221136" cy="4968552"/>
          </a:xfrm>
        </p:spPr>
        <p:txBody>
          <a:bodyPr/>
          <a:lstStyle/>
          <a:p>
            <a:r>
              <a:rPr lang="de-DE" dirty="0"/>
              <a:t>Trockenstehphase Dreh- &amp; Angelpunkt für gute Eutergesundheit &amp; Milchleistung</a:t>
            </a:r>
          </a:p>
          <a:p>
            <a:endParaRPr lang="de-DE" dirty="0"/>
          </a:p>
          <a:p>
            <a:r>
              <a:rPr lang="de-DE" dirty="0"/>
              <a:t>Trockenstehphase sollte </a:t>
            </a:r>
            <a:r>
              <a:rPr lang="de-DE" b="1" dirty="0"/>
              <a:t>Heilungs- &amp; Neuaufbauphase </a:t>
            </a:r>
            <a:r>
              <a:rPr lang="de-DE" dirty="0"/>
              <a:t>für das Euter der Kuh sein</a:t>
            </a:r>
          </a:p>
          <a:p>
            <a:pPr lvl="1"/>
            <a:r>
              <a:rPr lang="de-DE" dirty="0"/>
              <a:t>Ausheilung existierender Infektionen</a:t>
            </a:r>
          </a:p>
          <a:p>
            <a:pPr lvl="1"/>
            <a:r>
              <a:rPr lang="de-DE" dirty="0"/>
              <a:t>Verhinderung von Neuinfektionen</a:t>
            </a:r>
          </a:p>
          <a:p>
            <a:endParaRPr lang="de-DE" dirty="0"/>
          </a:p>
          <a:p>
            <a:pPr lvl="1"/>
            <a:endParaRPr lang="de-DE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Eutergesundheit &amp; Trockenstehphase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7032105" y="4077072"/>
            <a:ext cx="3120347" cy="2232248"/>
            <a:chOff x="4860032" y="3284984"/>
            <a:chExt cx="3552395" cy="2664296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860032" y="3284984"/>
              <a:ext cx="3552395" cy="2664296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7237404" y="5691445"/>
              <a:ext cx="914400" cy="204805"/>
            </a:xfrm>
            <a:prstGeom prst="rect">
              <a:avLst/>
            </a:prstGeom>
          </p:spPr>
          <p:txBody>
            <a:bodyPr wrap="none" rtlCol="0">
              <a:no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</a:rPr>
                <a:t>Foto: Dr. Sorge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100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CAE93-22E3-4299-AFC5-60DD95C2C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Selektive Behandlungen zum Trockenstellen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AB9434-728D-4F90-8D38-F2DB960BA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Einfach nur Weglassen von AB zum Trockenstellen ist KEIN Selektives Trockenstellen </a:t>
            </a:r>
          </a:p>
          <a:p>
            <a:pPr lvl="1"/>
            <a:r>
              <a:rPr lang="de-DE" dirty="0"/>
              <a:t>Bekommt die Kuh die Behandlung, die sie bräuchte? Diagnostik? (Sorge et al., 2020)</a:t>
            </a:r>
          </a:p>
          <a:p>
            <a:endParaRPr lang="de-DE" dirty="0"/>
          </a:p>
          <a:p>
            <a:r>
              <a:rPr lang="de-DE" dirty="0"/>
              <a:t>Kühe erhalten entsprechend ihrem Infektions-/Euterstatus (k)eine Behandlung</a:t>
            </a:r>
          </a:p>
          <a:p>
            <a:pPr lvl="1"/>
            <a:r>
              <a:rPr lang="de-DE" dirty="0" err="1"/>
              <a:t>Kuhebene</a:t>
            </a:r>
            <a:r>
              <a:rPr lang="de-DE" dirty="0"/>
              <a:t> vs. Viertelebene</a:t>
            </a:r>
          </a:p>
          <a:p>
            <a:pPr lvl="1"/>
            <a:r>
              <a:rPr lang="de-DE" dirty="0"/>
              <a:t>Aktiver Entscheidungsprozess für jede Kuh</a:t>
            </a:r>
          </a:p>
          <a:p>
            <a:endParaRPr lang="de-DE" dirty="0"/>
          </a:p>
          <a:p>
            <a:pPr lvl="2"/>
            <a:endParaRPr lang="de-DE" dirty="0"/>
          </a:p>
          <a:p>
            <a:r>
              <a:rPr lang="de-DE" dirty="0"/>
              <a:t>Ist das Management (v.a. Hygiene) gut genug, um Neuinfektionen zu verhindern?</a:t>
            </a:r>
          </a:p>
        </p:txBody>
      </p:sp>
    </p:spTree>
    <p:extLst>
      <p:ext uri="{BB962C8B-B14F-4D97-AF65-F5344CB8AC3E}">
        <p14:creationId xmlns:p14="http://schemas.microsoft.com/office/powerpoint/2010/main" val="2575239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3286D3-22E0-4B27-8262-012B2C2199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STAR Initiative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99A721-66FD-4E4B-BD14-BA1E9391C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47" y="1412776"/>
            <a:ext cx="10924129" cy="4968552"/>
          </a:xfrm>
        </p:spPr>
        <p:txBody>
          <a:bodyPr/>
          <a:lstStyle/>
          <a:p>
            <a:r>
              <a:rPr lang="de-DE" dirty="0"/>
              <a:t>STAR (</a:t>
            </a:r>
            <a:r>
              <a:rPr lang="de-DE" sz="2000" dirty="0"/>
              <a:t>„</a:t>
            </a:r>
            <a:r>
              <a:rPr lang="de-DE" sz="2000" b="1" dirty="0"/>
              <a:t>S</a:t>
            </a:r>
            <a:r>
              <a:rPr lang="de-DE" sz="2000" dirty="0"/>
              <a:t>elektives </a:t>
            </a:r>
            <a:r>
              <a:rPr lang="de-DE" sz="2000" b="1" dirty="0"/>
              <a:t>T</a:t>
            </a:r>
            <a:r>
              <a:rPr lang="de-DE" sz="2000" dirty="0"/>
              <a:t>rockenstellen zur </a:t>
            </a:r>
            <a:r>
              <a:rPr lang="de-DE" sz="2000" b="1" dirty="0"/>
              <a:t>A</a:t>
            </a:r>
            <a:r>
              <a:rPr lang="de-DE" sz="2000" dirty="0"/>
              <a:t>ntibiotika </a:t>
            </a:r>
            <a:r>
              <a:rPr lang="de-DE" sz="2000" b="1" dirty="0"/>
              <a:t>R</a:t>
            </a:r>
            <a:r>
              <a:rPr lang="de-DE" sz="2000" dirty="0"/>
              <a:t>eduktion“)</a:t>
            </a:r>
          </a:p>
          <a:p>
            <a:pPr lvl="1"/>
            <a:r>
              <a:rPr lang="de-DE" dirty="0"/>
              <a:t>auf Initiative der Privatmolkerei Gropper gestartet</a:t>
            </a:r>
          </a:p>
          <a:p>
            <a:pPr lvl="1"/>
            <a:r>
              <a:rPr lang="de-DE" dirty="0"/>
              <a:t>seit Sommer 2016</a:t>
            </a:r>
          </a:p>
          <a:p>
            <a:pPr lvl="1"/>
            <a:endParaRPr lang="de-DE" sz="1600" dirty="0"/>
          </a:p>
          <a:p>
            <a:r>
              <a:rPr lang="de-DE" dirty="0"/>
              <a:t>Ziel: Hilfestellung bei Diagnostik und Entwicklung herdenspezifischer Strategien für das Selektiven Trockenstellen</a:t>
            </a:r>
          </a:p>
          <a:p>
            <a:pPr lvl="1"/>
            <a:r>
              <a:rPr lang="de-DE" dirty="0"/>
              <a:t>Behandlungsentscheidungen und Verschreibungen ausschließlich beim Hoftierarzt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8F73C385-17DA-491D-A539-D563E5C177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78" r="1978"/>
          <a:stretch/>
        </p:blipFill>
        <p:spPr>
          <a:xfrm>
            <a:off x="7248128" y="4233381"/>
            <a:ext cx="4128948" cy="243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59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3286D3-22E0-4B27-8262-012B2C2199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STAR Initiative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99A721-66FD-4E4B-BD14-BA1E9391C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768" y="1412776"/>
            <a:ext cx="7864738" cy="4968552"/>
          </a:xfrm>
        </p:spPr>
        <p:txBody>
          <a:bodyPr/>
          <a:lstStyle/>
          <a:p>
            <a:r>
              <a:rPr lang="de-DE" dirty="0"/>
              <a:t>Teilnahmebedingungen</a:t>
            </a:r>
          </a:p>
          <a:p>
            <a:pPr lvl="1"/>
            <a:r>
              <a:rPr lang="de-DE" dirty="0"/>
              <a:t>Freiwillige Teilnahme</a:t>
            </a:r>
          </a:p>
          <a:p>
            <a:pPr lvl="1"/>
            <a:r>
              <a:rPr lang="de-DE" dirty="0"/>
              <a:t>gute Eutergesundheit der Herde (TM-ZZ &lt;200.000 Zellen/ml)</a:t>
            </a:r>
          </a:p>
          <a:p>
            <a:pPr lvl="2"/>
            <a:r>
              <a:rPr lang="de-DE" dirty="0"/>
              <a:t>Neuinfektionen in der Trockenstehphase &lt;15%</a:t>
            </a:r>
          </a:p>
          <a:p>
            <a:pPr lvl="2"/>
            <a:r>
              <a:rPr lang="de-DE" dirty="0"/>
              <a:t>wenig </a:t>
            </a:r>
            <a:r>
              <a:rPr lang="de-DE" i="1" dirty="0"/>
              <a:t>S. </a:t>
            </a:r>
            <a:r>
              <a:rPr lang="de-DE" i="1" dirty="0" err="1"/>
              <a:t>uberis</a:t>
            </a:r>
            <a:r>
              <a:rPr lang="de-DE" i="1" dirty="0"/>
              <a:t>, S. </a:t>
            </a:r>
            <a:r>
              <a:rPr lang="de-DE" i="1" dirty="0" err="1"/>
              <a:t>aureus</a:t>
            </a:r>
            <a:endParaRPr lang="de-DE" i="1" dirty="0"/>
          </a:p>
          <a:p>
            <a:pPr lvl="2"/>
            <a:r>
              <a:rPr lang="de-DE" dirty="0"/>
              <a:t>kein </a:t>
            </a:r>
            <a:r>
              <a:rPr lang="de-DE" i="1" dirty="0"/>
              <a:t>S. </a:t>
            </a:r>
            <a:r>
              <a:rPr lang="de-DE" i="1" dirty="0" err="1"/>
              <a:t>agalactiae</a:t>
            </a:r>
            <a:r>
              <a:rPr lang="de-DE" i="1" dirty="0"/>
              <a:t>, S. </a:t>
            </a:r>
            <a:r>
              <a:rPr lang="de-DE" i="1" dirty="0" err="1"/>
              <a:t>canis</a:t>
            </a:r>
            <a:endParaRPr lang="de-DE" dirty="0"/>
          </a:p>
          <a:p>
            <a:pPr lvl="1"/>
            <a:r>
              <a:rPr lang="de-DE" dirty="0"/>
              <a:t>idealerweise Probemelkergebnissen</a:t>
            </a:r>
          </a:p>
          <a:p>
            <a:pPr lvl="1"/>
            <a:r>
              <a:rPr lang="de-DE" dirty="0"/>
              <a:t>bayerische Betriebe (Förderung: Freistaat &amp; BTSK)</a:t>
            </a:r>
          </a:p>
          <a:p>
            <a:pPr lvl="2"/>
            <a:r>
              <a:rPr lang="de-DE" dirty="0"/>
              <a:t>Privatmolkerei Gropper unterstützt ihre Landwirte</a:t>
            </a:r>
          </a:p>
          <a:p>
            <a:r>
              <a:rPr lang="de-DE" dirty="0"/>
              <a:t>Erhobene Daten</a:t>
            </a:r>
          </a:p>
          <a:p>
            <a:pPr lvl="1"/>
            <a:r>
              <a:rPr lang="de-DE" dirty="0"/>
              <a:t>Viertelgemelksproben von Bestandsuntersuchungen</a:t>
            </a:r>
          </a:p>
          <a:p>
            <a:pPr lvl="1"/>
            <a:r>
              <a:rPr lang="de-DE" dirty="0"/>
              <a:t>Probemelkergebnisse </a:t>
            </a:r>
          </a:p>
          <a:p>
            <a:pPr lvl="1"/>
            <a:r>
              <a:rPr lang="de-DE" dirty="0"/>
              <a:t>Behandlungsdaten zum Trockenstellen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D40AFFF-4631-47E9-A47F-D11B43FB0A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8" b="20075"/>
          <a:stretch/>
        </p:blipFill>
        <p:spPr>
          <a:xfrm>
            <a:off x="358266" y="1770191"/>
            <a:ext cx="3499986" cy="42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942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14853E-BF5A-431A-9CAF-7D72535119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STAR Initiative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9163E8-68AC-4D63-A3B0-1EE0FEF44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680" y="1412776"/>
            <a:ext cx="6045825" cy="4968552"/>
          </a:xfrm>
        </p:spPr>
        <p:txBody>
          <a:bodyPr/>
          <a:lstStyle/>
          <a:p>
            <a:r>
              <a:rPr lang="de-DE" dirty="0"/>
              <a:t>90 Herden bayernweit</a:t>
            </a:r>
          </a:p>
          <a:p>
            <a:pPr lvl="1"/>
            <a:r>
              <a:rPr lang="de-DE" dirty="0"/>
              <a:t>36 Herden der Molkerei Gropper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dirty="0"/>
              <a:t>Teilnahmedauer:</a:t>
            </a:r>
          </a:p>
          <a:p>
            <a:pPr marL="538163"/>
            <a:r>
              <a:rPr lang="de-DE" dirty="0"/>
              <a:t>1 Jahr: 	25%</a:t>
            </a:r>
          </a:p>
          <a:p>
            <a:pPr marL="538163"/>
            <a:r>
              <a:rPr lang="de-DE" dirty="0"/>
              <a:t>2 Jahre: 	31%</a:t>
            </a:r>
          </a:p>
          <a:p>
            <a:pPr marL="538163"/>
            <a:r>
              <a:rPr lang="de-DE" dirty="0"/>
              <a:t>3 Jahre:	27%</a:t>
            </a:r>
          </a:p>
          <a:p>
            <a:pPr marL="538163"/>
            <a:r>
              <a:rPr lang="de-DE" dirty="0"/>
              <a:t>4 Jahre+:	17%</a:t>
            </a:r>
          </a:p>
          <a:p>
            <a:endParaRPr lang="de-DE" sz="1600" dirty="0"/>
          </a:p>
          <a:p>
            <a:r>
              <a:rPr lang="de-DE" dirty="0"/>
              <a:t>83 Herden mit LKV Daten	</a:t>
            </a:r>
          </a:p>
          <a:p>
            <a:pPr lvl="1"/>
            <a:r>
              <a:rPr lang="de-DE" dirty="0"/>
              <a:t>79 mit LKV Daten im Jahr vor Teilnahme</a:t>
            </a:r>
          </a:p>
          <a:p>
            <a:r>
              <a:rPr lang="de-DE" dirty="0"/>
              <a:t>66 Herden mit Behandlungsdaten</a:t>
            </a:r>
          </a:p>
          <a:p>
            <a:pPr lvl="1"/>
            <a:r>
              <a:rPr lang="de-DE" dirty="0"/>
              <a:t>z.T. eher unvollständig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69D882A-1922-46B5-BBED-1A1475F86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556792"/>
            <a:ext cx="267995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3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D1711-9AC7-4E33-930E-D68C6E916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360" y="186015"/>
            <a:ext cx="10941216" cy="1080120"/>
          </a:xfrm>
        </p:spPr>
        <p:txBody>
          <a:bodyPr/>
          <a:lstStyle/>
          <a:p>
            <a:r>
              <a:rPr lang="de-DE" dirty="0"/>
              <a:t>Beunruhigungsthemen der Verbraucher (Meinungsumfrage)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92A8949-66E4-4821-8DEA-505915EAA4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998" y="1412776"/>
            <a:ext cx="11719875" cy="49685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9EB2006-AACB-483A-BE52-53C0607A7C52}"/>
              </a:ext>
            </a:extLst>
          </p:cNvPr>
          <p:cNvSpPr txBox="1"/>
          <p:nvPr/>
        </p:nvSpPr>
        <p:spPr>
          <a:xfrm>
            <a:off x="9696400" y="6381328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sz="1000" dirty="0">
                <a:solidFill>
                  <a:schemeClr val="tx1"/>
                </a:solidFill>
              </a:rPr>
              <a:t>BfR- Verbrauchermonitor, 02/2022</a:t>
            </a:r>
          </a:p>
        </p:txBody>
      </p:sp>
    </p:spTree>
    <p:extLst>
      <p:ext uri="{BB962C8B-B14F-4D97-AF65-F5344CB8AC3E}">
        <p14:creationId xmlns:p14="http://schemas.microsoft.com/office/powerpoint/2010/main" val="1095975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8D176-AB98-401F-887B-47FDE97626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Beschreibung der Herden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7817E9C6-F468-4457-9B1B-D127DBDB66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552740"/>
              </p:ext>
            </p:extLst>
          </p:nvPr>
        </p:nvGraphicFramePr>
        <p:xfrm>
          <a:off x="1790700" y="1412875"/>
          <a:ext cx="8637592" cy="4454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140">
                  <a:extLst>
                    <a:ext uri="{9D8B030D-6E8A-4147-A177-3AD203B41FA5}">
                      <a16:colId xmlns:a16="http://schemas.microsoft.com/office/drawing/2014/main" val="4050589180"/>
                    </a:ext>
                  </a:extLst>
                </a:gridCol>
                <a:gridCol w="1443113">
                  <a:extLst>
                    <a:ext uri="{9D8B030D-6E8A-4147-A177-3AD203B41FA5}">
                      <a16:colId xmlns:a16="http://schemas.microsoft.com/office/drawing/2014/main" val="3234241510"/>
                    </a:ext>
                  </a:extLst>
                </a:gridCol>
                <a:gridCol w="1443113">
                  <a:extLst>
                    <a:ext uri="{9D8B030D-6E8A-4147-A177-3AD203B41FA5}">
                      <a16:colId xmlns:a16="http://schemas.microsoft.com/office/drawing/2014/main" val="4150811450"/>
                    </a:ext>
                  </a:extLst>
                </a:gridCol>
                <a:gridCol w="1443113">
                  <a:extLst>
                    <a:ext uri="{9D8B030D-6E8A-4147-A177-3AD203B41FA5}">
                      <a16:colId xmlns:a16="http://schemas.microsoft.com/office/drawing/2014/main" val="337492701"/>
                    </a:ext>
                  </a:extLst>
                </a:gridCol>
                <a:gridCol w="1443113">
                  <a:extLst>
                    <a:ext uri="{9D8B030D-6E8A-4147-A177-3AD203B41FA5}">
                      <a16:colId xmlns:a16="http://schemas.microsoft.com/office/drawing/2014/main" val="2629937690"/>
                    </a:ext>
                  </a:extLst>
                </a:gridCol>
              </a:tblGrid>
              <a:tr h="90534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Beginn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(Jahr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Nach 1 Jahr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Nach 2 Jahren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Nach 3 Jahren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369138"/>
                  </a:ext>
                </a:extLst>
              </a:tr>
              <a:tr h="524527">
                <a:tc>
                  <a:txBody>
                    <a:bodyPr/>
                    <a:lstStyle/>
                    <a:p>
                      <a:r>
                        <a:rPr lang="de-DE" dirty="0"/>
                        <a:t>Anzahl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0255888"/>
                  </a:ext>
                </a:extLst>
              </a:tr>
              <a:tr h="524527">
                <a:tc>
                  <a:txBody>
                    <a:bodyPr/>
                    <a:lstStyle/>
                    <a:p>
                      <a:r>
                        <a:rPr lang="de-DE" dirty="0"/>
                        <a:t>Herdengröße, inkl. 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88 ± 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 93 ± 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94 ± 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98 ± 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4058814"/>
                  </a:ext>
                </a:extLst>
              </a:tr>
              <a:tr h="524527">
                <a:tc>
                  <a:txBody>
                    <a:bodyPr/>
                    <a:lstStyle/>
                    <a:p>
                      <a:r>
                        <a:rPr lang="de-DE" dirty="0"/>
                        <a:t>Milchleistung, 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8.378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8.431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8.303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8.577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5024810"/>
                  </a:ext>
                </a:extLst>
              </a:tr>
              <a:tr h="493772">
                <a:tc>
                  <a:txBody>
                    <a:bodyPr/>
                    <a:lstStyle/>
                    <a:p>
                      <a:r>
                        <a:rPr lang="de-DE" dirty="0"/>
                        <a:t>Tankmilch-Zellzahl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8601495"/>
                  </a:ext>
                </a:extLst>
              </a:tr>
              <a:tr h="493772">
                <a:tc>
                  <a:txBody>
                    <a:bodyPr/>
                    <a:lstStyle/>
                    <a:p>
                      <a:r>
                        <a:rPr lang="de-DE" dirty="0"/>
                        <a:t>AB-Trockensteller</a:t>
                      </a:r>
                      <a:r>
                        <a:rPr lang="de-DE" baseline="30000" dirty="0"/>
                        <a:t>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4951953"/>
                  </a:ext>
                </a:extLst>
              </a:tr>
              <a:tr h="493772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% Kühe mit AB 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65%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9608219"/>
                  </a:ext>
                </a:extLst>
              </a:tr>
              <a:tr h="493772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Veränderung (Min-Max)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-60%, +40%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-33%, 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-20%,40%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-80%,50%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91925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C260D126-0511-4BB6-B4B7-FE992C2E6C1F}"/>
              </a:ext>
            </a:extLst>
          </p:cNvPr>
          <p:cNvSpPr txBox="1"/>
          <p:nvPr/>
        </p:nvSpPr>
        <p:spPr>
          <a:xfrm>
            <a:off x="4439816" y="5805265"/>
            <a:ext cx="5688632" cy="359897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sz="1600" baseline="30000" dirty="0"/>
              <a:t>1</a:t>
            </a:r>
            <a:r>
              <a:rPr lang="de-DE" sz="1600" dirty="0"/>
              <a:t>Einsatz Trockensteller: 0-100% der Kühe (Daten von 45 Herden)</a:t>
            </a:r>
          </a:p>
        </p:txBody>
      </p:sp>
    </p:spTree>
    <p:extLst>
      <p:ext uri="{BB962C8B-B14F-4D97-AF65-F5344CB8AC3E}">
        <p14:creationId xmlns:p14="http://schemas.microsoft.com/office/powerpoint/2010/main" val="3982178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5D695-925F-4F57-8DE2-78FEB63B49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Bestandsuntersuchungen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2F9FF4C2-398A-4E6F-90B8-95247E25D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263075"/>
              </p:ext>
            </p:extLst>
          </p:nvPr>
        </p:nvGraphicFramePr>
        <p:xfrm>
          <a:off x="1790700" y="1412874"/>
          <a:ext cx="8637592" cy="460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076">
                  <a:extLst>
                    <a:ext uri="{9D8B030D-6E8A-4147-A177-3AD203B41FA5}">
                      <a16:colId xmlns:a16="http://schemas.microsoft.com/office/drawing/2014/main" val="3062976498"/>
                    </a:ext>
                  </a:extLst>
                </a:gridCol>
                <a:gridCol w="1587129">
                  <a:extLst>
                    <a:ext uri="{9D8B030D-6E8A-4147-A177-3AD203B41FA5}">
                      <a16:colId xmlns:a16="http://schemas.microsoft.com/office/drawing/2014/main" val="1866299156"/>
                    </a:ext>
                  </a:extLst>
                </a:gridCol>
                <a:gridCol w="1587129">
                  <a:extLst>
                    <a:ext uri="{9D8B030D-6E8A-4147-A177-3AD203B41FA5}">
                      <a16:colId xmlns:a16="http://schemas.microsoft.com/office/drawing/2014/main" val="3528745826"/>
                    </a:ext>
                  </a:extLst>
                </a:gridCol>
                <a:gridCol w="1587129">
                  <a:extLst>
                    <a:ext uri="{9D8B030D-6E8A-4147-A177-3AD203B41FA5}">
                      <a16:colId xmlns:a16="http://schemas.microsoft.com/office/drawing/2014/main" val="638866553"/>
                    </a:ext>
                  </a:extLst>
                </a:gridCol>
                <a:gridCol w="1587129">
                  <a:extLst>
                    <a:ext uri="{9D8B030D-6E8A-4147-A177-3AD203B41FA5}">
                      <a16:colId xmlns:a16="http://schemas.microsoft.com/office/drawing/2014/main" val="2731046437"/>
                    </a:ext>
                  </a:extLst>
                </a:gridCol>
              </a:tblGrid>
              <a:tr h="460841">
                <a:tc>
                  <a:txBody>
                    <a:bodyPr/>
                    <a:lstStyle/>
                    <a:p>
                      <a:pPr algn="l" fontAlgn="b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Jahr 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Jahr 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Jahr 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Jahr 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68649"/>
                  </a:ext>
                </a:extLst>
              </a:tr>
              <a:tr h="460841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Untersuchungen, 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2699030"/>
                  </a:ext>
                </a:extLst>
              </a:tr>
              <a:tr h="460841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Ohne Erreger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56510832"/>
                  </a:ext>
                </a:extLst>
              </a:tr>
              <a:tr h="460841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77918878"/>
                  </a:ext>
                </a:extLst>
              </a:tr>
              <a:tr h="460841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</a:t>
                      </a:r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aureus</a:t>
                      </a:r>
                      <a:endParaRPr lang="de-DE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r>
                        <a:rPr lang="de-DE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r>
                        <a:rPr lang="de-DE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7467276"/>
                  </a:ext>
                </a:extLst>
              </a:tr>
              <a:tr h="460841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</a:t>
                      </a:r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uberis</a:t>
                      </a:r>
                      <a:endParaRPr lang="de-DE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8783833"/>
                  </a:ext>
                </a:extLst>
              </a:tr>
              <a:tr h="460841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</a:t>
                      </a:r>
                      <a:r>
                        <a:rPr lang="de-DE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canis</a:t>
                      </a:r>
                      <a:endParaRPr lang="de-DE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  <a:r>
                        <a:rPr lang="de-DE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  <a:r>
                        <a:rPr lang="de-DE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3043570"/>
                  </a:ext>
                </a:extLst>
              </a:tr>
              <a:tr h="460841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Gelber Galt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71366528"/>
                  </a:ext>
                </a:extLst>
              </a:tr>
              <a:tr h="460841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Sonstige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10083975"/>
                  </a:ext>
                </a:extLst>
              </a:tr>
              <a:tr h="460841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3-strichig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r>
                        <a:rPr lang="de-DE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r>
                        <a:rPr lang="de-DE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r>
                        <a:rPr lang="de-DE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r>
                        <a:rPr lang="de-DE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42991095"/>
                  </a:ext>
                </a:extLst>
              </a:tr>
            </a:tbl>
          </a:graphicData>
        </a:graphic>
      </p:graphicFrame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A8F52B32-FCD0-49B4-BCD6-F8EFDA5652BE}"/>
              </a:ext>
            </a:extLst>
          </p:cNvPr>
          <p:cNvCxnSpPr>
            <a:cxnSpLocks/>
          </p:cNvCxnSpPr>
          <p:nvPr/>
        </p:nvCxnSpPr>
        <p:spPr>
          <a:xfrm>
            <a:off x="10200456" y="3284984"/>
            <a:ext cx="0" cy="36004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26EF3212-7992-494F-96B2-9BF8D8F3548D}"/>
              </a:ext>
            </a:extLst>
          </p:cNvPr>
          <p:cNvCxnSpPr>
            <a:cxnSpLocks/>
          </p:cNvCxnSpPr>
          <p:nvPr/>
        </p:nvCxnSpPr>
        <p:spPr>
          <a:xfrm>
            <a:off x="10220592" y="4653136"/>
            <a:ext cx="0" cy="36004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E419E2B-D595-45C3-9BD0-9C57D1CE3736}"/>
              </a:ext>
            </a:extLst>
          </p:cNvPr>
          <p:cNvCxnSpPr/>
          <p:nvPr/>
        </p:nvCxnSpPr>
        <p:spPr>
          <a:xfrm flipV="1">
            <a:off x="10200456" y="5605607"/>
            <a:ext cx="0" cy="3273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93A27BE3-2EA1-4930-83A2-A8F9BB422988}"/>
              </a:ext>
            </a:extLst>
          </p:cNvPr>
          <p:cNvCxnSpPr>
            <a:cxnSpLocks/>
          </p:cNvCxnSpPr>
          <p:nvPr/>
        </p:nvCxnSpPr>
        <p:spPr>
          <a:xfrm>
            <a:off x="8400256" y="4221088"/>
            <a:ext cx="0" cy="36004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3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AFFB9783-D039-4FEF-96BA-EA65D9576353}"/>
              </a:ext>
            </a:extLst>
          </p:cNvPr>
          <p:cNvCxnSpPr>
            <a:cxnSpLocks/>
          </p:cNvCxnSpPr>
          <p:nvPr/>
        </p:nvCxnSpPr>
        <p:spPr>
          <a:xfrm>
            <a:off x="2135560" y="1772816"/>
            <a:ext cx="806489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CDC7E2F7-5C0B-4B5B-8566-962AB19CD81F}"/>
              </a:ext>
            </a:extLst>
          </p:cNvPr>
          <p:cNvCxnSpPr>
            <a:cxnSpLocks/>
          </p:cNvCxnSpPr>
          <p:nvPr/>
        </p:nvCxnSpPr>
        <p:spPr>
          <a:xfrm>
            <a:off x="2135560" y="2564904"/>
            <a:ext cx="8064896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56B08A83-C720-4BCB-AB21-AA905D6FEF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2703203"/>
              </p:ext>
            </p:extLst>
          </p:nvPr>
        </p:nvGraphicFramePr>
        <p:xfrm>
          <a:off x="1872610" y="1438060"/>
          <a:ext cx="8471862" cy="501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2DCD992-5D90-4DB1-A747-421970328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0528" y="186015"/>
            <a:ext cx="7773864" cy="1080120"/>
          </a:xfrm>
        </p:spPr>
        <p:txBody>
          <a:bodyPr/>
          <a:lstStyle/>
          <a:p>
            <a:r>
              <a:rPr lang="de-DE" dirty="0"/>
              <a:t>Euterstatus der Herde (LKV Daten)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E482AB2-A568-41BB-AFDD-286EB6D2829A}"/>
              </a:ext>
            </a:extLst>
          </p:cNvPr>
          <p:cNvSpPr txBox="1"/>
          <p:nvPr/>
        </p:nvSpPr>
        <p:spPr>
          <a:xfrm>
            <a:off x="10454805" y="1578496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ctr"/>
            <a:r>
              <a:rPr lang="de-DE" sz="1200" b="1" dirty="0">
                <a:solidFill>
                  <a:srgbClr val="C00000"/>
                </a:solidFill>
              </a:rPr>
              <a:t>Chronisch:</a:t>
            </a:r>
          </a:p>
          <a:p>
            <a:pPr algn="ctr"/>
            <a:r>
              <a:rPr lang="de-DE" sz="1200" b="1" dirty="0">
                <a:solidFill>
                  <a:srgbClr val="C00000"/>
                </a:solidFill>
              </a:rPr>
              <a:t>Max. 5% der Herde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6663A1E-B87A-4308-B298-D78D273A409D}"/>
              </a:ext>
            </a:extLst>
          </p:cNvPr>
          <p:cNvSpPr txBox="1"/>
          <p:nvPr/>
        </p:nvSpPr>
        <p:spPr>
          <a:xfrm>
            <a:off x="10059214" y="2344749"/>
            <a:ext cx="133164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ctr"/>
            <a:r>
              <a:rPr lang="de-DE" sz="1400" b="1" dirty="0">
                <a:solidFill>
                  <a:schemeClr val="accent3">
                    <a:lumMod val="50000"/>
                  </a:schemeClr>
                </a:solidFill>
              </a:rPr>
              <a:t>Gesund </a:t>
            </a:r>
          </a:p>
          <a:p>
            <a:pPr algn="ctr"/>
            <a:r>
              <a:rPr lang="de-DE" sz="1400" b="1" dirty="0">
                <a:solidFill>
                  <a:schemeClr val="accent3">
                    <a:lumMod val="50000"/>
                  </a:schemeClr>
                </a:solidFill>
              </a:rPr>
              <a:t>abkalben:</a:t>
            </a:r>
          </a:p>
          <a:p>
            <a:pPr algn="ctr"/>
            <a:r>
              <a:rPr lang="de-DE" sz="1400" b="1" dirty="0">
                <a:solidFill>
                  <a:schemeClr val="accent3">
                    <a:lumMod val="50000"/>
                  </a:schemeClr>
                </a:solidFill>
              </a:rPr>
              <a:t>&gt;75%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66ED8C4F-D8E4-4F77-86B3-79010975B1E2}"/>
              </a:ext>
            </a:extLst>
          </p:cNvPr>
          <p:cNvCxnSpPr>
            <a:cxnSpLocks/>
          </p:cNvCxnSpPr>
          <p:nvPr/>
        </p:nvCxnSpPr>
        <p:spPr>
          <a:xfrm flipV="1">
            <a:off x="10200456" y="2564904"/>
            <a:ext cx="0" cy="324036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EBBD7939-FC58-4EB8-BBDD-BF9FB061927E}"/>
              </a:ext>
            </a:extLst>
          </p:cNvPr>
          <p:cNvCxnSpPr/>
          <p:nvPr/>
        </p:nvCxnSpPr>
        <p:spPr>
          <a:xfrm>
            <a:off x="10200456" y="1578496"/>
            <a:ext cx="0" cy="19432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201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41CCD-9564-40F9-AFEC-8CE16084F2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Behandlungen &amp; Eutergesundheit (LKV)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A95A8F-D0F1-48CE-8AB9-C578452A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3992" y="1412776"/>
            <a:ext cx="5832648" cy="4968552"/>
          </a:xfrm>
        </p:spPr>
        <p:txBody>
          <a:bodyPr/>
          <a:lstStyle/>
          <a:p>
            <a:r>
              <a:rPr lang="de-DE" dirty="0"/>
              <a:t>Viele Herden (75%) hatten nahezu gleichbleibende Eutergesundheit</a:t>
            </a:r>
          </a:p>
          <a:p>
            <a:pPr lvl="1"/>
            <a:r>
              <a:rPr lang="de-DE" dirty="0"/>
              <a:t>Rest 50:50 (je 12.5%) verbessert oder verschlechtert</a:t>
            </a:r>
          </a:p>
          <a:p>
            <a:pPr lvl="1"/>
            <a:endParaRPr lang="de-DE" dirty="0"/>
          </a:p>
          <a:p>
            <a:r>
              <a:rPr lang="de-DE" dirty="0"/>
              <a:t>Datenauswertungen in </a:t>
            </a:r>
            <a:r>
              <a:rPr lang="de-DE" dirty="0" err="1"/>
              <a:t>ProGesund</a:t>
            </a:r>
            <a:r>
              <a:rPr lang="de-DE" dirty="0"/>
              <a:t> helfen</a:t>
            </a:r>
          </a:p>
          <a:p>
            <a:pPr lvl="1"/>
            <a:r>
              <a:rPr lang="de-DE" dirty="0"/>
              <a:t>insbesondere das automatische Einspeisen der Labor-Befunde von </a:t>
            </a:r>
            <a:r>
              <a:rPr lang="de-DE" dirty="0" err="1"/>
              <a:t>Viertelgemelksuntersuchungen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279B5C7-AC7F-48D9-A1E7-D8AB60058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" b="1613"/>
          <a:stretch/>
        </p:blipFill>
        <p:spPr>
          <a:xfrm>
            <a:off x="407368" y="1412776"/>
            <a:ext cx="5064170" cy="2808312"/>
          </a:xfrm>
          <a:prstGeom prst="rect">
            <a:avLst/>
          </a:prstGeom>
        </p:spPr>
      </p:pic>
      <p:pic>
        <p:nvPicPr>
          <p:cNvPr id="5" name="Inhaltsplatzhalter 3">
            <a:extLst>
              <a:ext uri="{FF2B5EF4-FFF2-40B4-BE49-F238E27FC236}">
                <a16:creationId xmlns:a16="http://schemas.microsoft.com/office/drawing/2014/main" id="{14EF5D1A-E2D9-4FB0-9686-CEDDAB75B5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18" t="126" r="34374" b="-126"/>
          <a:stretch/>
        </p:blipFill>
        <p:spPr>
          <a:xfrm>
            <a:off x="155340" y="4356907"/>
            <a:ext cx="5832648" cy="113741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8858C02-F2D0-4A33-8894-CC4F91FA0024}"/>
              </a:ext>
            </a:extLst>
          </p:cNvPr>
          <p:cNvSpPr/>
          <p:nvPr/>
        </p:nvSpPr>
        <p:spPr>
          <a:xfrm>
            <a:off x="1199456" y="4974069"/>
            <a:ext cx="792088" cy="327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838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CB0B68B0-7781-478E-9625-23954A43B6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898386"/>
              </p:ext>
            </p:extLst>
          </p:nvPr>
        </p:nvGraphicFramePr>
        <p:xfrm>
          <a:off x="1796388" y="1484785"/>
          <a:ext cx="862009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78964EF-6BA4-4011-B1FB-0706DCAD2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86015"/>
            <a:ext cx="10873208" cy="1080120"/>
          </a:xfrm>
        </p:spPr>
        <p:txBody>
          <a:bodyPr/>
          <a:lstStyle/>
          <a:p>
            <a:r>
              <a:rPr lang="de-DE" dirty="0"/>
              <a:t>Veränderung der Ausheilungs- und Neuinfektionsraten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DC4D29B-7A2A-4402-BE24-C039F48D7D68}"/>
              </a:ext>
            </a:extLst>
          </p:cNvPr>
          <p:cNvSpPr txBox="1"/>
          <p:nvPr/>
        </p:nvSpPr>
        <p:spPr>
          <a:xfrm>
            <a:off x="3719736" y="3140968"/>
            <a:ext cx="5112568" cy="57606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Neuinfektionen verhindern!!!</a:t>
            </a:r>
          </a:p>
        </p:txBody>
      </p:sp>
    </p:spTree>
    <p:extLst>
      <p:ext uri="{BB962C8B-B14F-4D97-AF65-F5344CB8AC3E}">
        <p14:creationId xmlns:p14="http://schemas.microsoft.com/office/powerpoint/2010/main" val="2362688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541CCD-9564-40F9-AFEC-8CE16084F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498" y="152634"/>
            <a:ext cx="10365152" cy="1080120"/>
          </a:xfrm>
        </p:spPr>
        <p:txBody>
          <a:bodyPr/>
          <a:lstStyle/>
          <a:p>
            <a:r>
              <a:rPr lang="de-DE" dirty="0"/>
              <a:t>Behandlungen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A95A8F-D0F1-48CE-8AB9-C578452A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47" y="1412776"/>
            <a:ext cx="11835553" cy="4968552"/>
          </a:xfrm>
        </p:spPr>
        <p:txBody>
          <a:bodyPr/>
          <a:lstStyle/>
          <a:p>
            <a:r>
              <a:rPr lang="de-DE" dirty="0"/>
              <a:t>Antibiotikaeinsparungen zum Trockenstellen herdenabhängig</a:t>
            </a:r>
          </a:p>
          <a:p>
            <a:pPr lvl="1"/>
            <a:r>
              <a:rPr lang="de-DE" dirty="0"/>
              <a:t>Zum Teil mehr AB Trockensteller notwendig </a:t>
            </a:r>
          </a:p>
          <a:p>
            <a:pPr lvl="1"/>
            <a:r>
              <a:rPr lang="de-DE" dirty="0"/>
              <a:t>RAST Projekt: 40% AB Einsparungen (</a:t>
            </a:r>
            <a:r>
              <a:rPr lang="de-DE" dirty="0" err="1"/>
              <a:t>Schmon</a:t>
            </a:r>
            <a:r>
              <a:rPr lang="de-DE" dirty="0"/>
              <a:t>, 2019) – aber variabel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21FCA1B-7BEA-4136-A7DD-CDBF20BEA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86364"/>
              </p:ext>
            </p:extLst>
          </p:nvPr>
        </p:nvGraphicFramePr>
        <p:xfrm>
          <a:off x="4007768" y="2780928"/>
          <a:ext cx="7827784" cy="3447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3234">
                  <a:extLst>
                    <a:ext uri="{9D8B030D-6E8A-4147-A177-3AD203B41FA5}">
                      <a16:colId xmlns:a16="http://schemas.microsoft.com/office/drawing/2014/main" val="4252783373"/>
                    </a:ext>
                  </a:extLst>
                </a:gridCol>
                <a:gridCol w="1676617">
                  <a:extLst>
                    <a:ext uri="{9D8B030D-6E8A-4147-A177-3AD203B41FA5}">
                      <a16:colId xmlns:a16="http://schemas.microsoft.com/office/drawing/2014/main" val="66251655"/>
                    </a:ext>
                  </a:extLst>
                </a:gridCol>
                <a:gridCol w="1764860">
                  <a:extLst>
                    <a:ext uri="{9D8B030D-6E8A-4147-A177-3AD203B41FA5}">
                      <a16:colId xmlns:a16="http://schemas.microsoft.com/office/drawing/2014/main" val="3729338672"/>
                    </a:ext>
                  </a:extLst>
                </a:gridCol>
                <a:gridCol w="1033073">
                  <a:extLst>
                    <a:ext uri="{9D8B030D-6E8A-4147-A177-3AD203B41FA5}">
                      <a16:colId xmlns:a16="http://schemas.microsoft.com/office/drawing/2014/main" val="1723215167"/>
                    </a:ext>
                  </a:extLst>
                </a:gridCol>
              </a:tblGrid>
              <a:tr h="538794">
                <a:tc rowSpan="2">
                  <a:txBody>
                    <a:bodyPr/>
                    <a:lstStyle/>
                    <a:p>
                      <a:r>
                        <a:rPr lang="de-DE" dirty="0"/>
                        <a:t>Behandlung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klin</a:t>
                      </a:r>
                      <a:r>
                        <a:rPr lang="de-DE" dirty="0"/>
                        <a:t>. Mastitis in Laktation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9985895"/>
                  </a:ext>
                </a:extLst>
              </a:tr>
              <a:tr h="42056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Nein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Ja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348590"/>
                  </a:ext>
                </a:extLst>
              </a:tr>
              <a:tr h="487321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4482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714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5196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886306"/>
                  </a:ext>
                </a:extLst>
              </a:tr>
              <a:tr h="487321">
                <a:tc>
                  <a:txBody>
                    <a:bodyPr/>
                    <a:lstStyle/>
                    <a:p>
                      <a:r>
                        <a:rPr lang="de-DE" dirty="0"/>
                        <a:t>Ohne Behandlung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9767459"/>
                  </a:ext>
                </a:extLst>
              </a:tr>
              <a:tr h="538794">
                <a:tc>
                  <a:txBody>
                    <a:bodyPr/>
                    <a:lstStyle/>
                    <a:p>
                      <a:r>
                        <a:rPr lang="de-DE" dirty="0"/>
                        <a:t>Nur in Laktation behandelt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619937"/>
                  </a:ext>
                </a:extLst>
              </a:tr>
              <a:tr h="487321">
                <a:tc>
                  <a:txBody>
                    <a:bodyPr/>
                    <a:lstStyle/>
                    <a:p>
                      <a:r>
                        <a:rPr lang="de-DE" dirty="0"/>
                        <a:t>Vorbehandelt und AB 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3449919"/>
                  </a:ext>
                </a:extLst>
              </a:tr>
              <a:tr h="487321">
                <a:tc>
                  <a:txBody>
                    <a:bodyPr/>
                    <a:lstStyle/>
                    <a:p>
                      <a:r>
                        <a:rPr lang="de-DE" dirty="0"/>
                        <a:t>AB 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8416630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DEB499F-AC9F-4DCC-A8CF-BF0BA9DB6D5C}"/>
              </a:ext>
            </a:extLst>
          </p:cNvPr>
          <p:cNvGraphicFramePr>
            <a:graphicFrameLocks noGrp="1"/>
          </p:cNvGraphicFramePr>
          <p:nvPr/>
        </p:nvGraphicFramePr>
        <p:xfrm>
          <a:off x="13032509" y="2068945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4933167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38100" cmpd="sng">
                      <a:solidFill>
                        <a:schemeClr val="bg1"/>
                      </a:solidFill>
                      <a:prstDash val="solid"/>
                    </a:lnL>
                    <a:lnR w="38100" cmpd="sng">
                      <a:solidFill>
                        <a:schemeClr val="bg1"/>
                      </a:solidFill>
                      <a:prstDash val="solid"/>
                    </a:lnR>
                    <a:lnT w="38100" cmpd="sng">
                      <a:solidFill>
                        <a:schemeClr val="bg1"/>
                      </a:solidFill>
                      <a:prstDash val="solid"/>
                    </a:lnT>
                    <a:lnB w="381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708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816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79626-9356-4D39-8A99-C575428DE9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5E70F4-366A-4312-97FF-1F1924A61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Antibiotikabehandlungen in Veterinärmedizin rückläufig</a:t>
            </a:r>
          </a:p>
          <a:p>
            <a:pPr lvl="1"/>
            <a:r>
              <a:rPr lang="de-DE" dirty="0"/>
              <a:t>wenige Resistenzen bei </a:t>
            </a:r>
            <a:r>
              <a:rPr lang="de-DE" dirty="0" err="1"/>
              <a:t>Mastitiserregern</a:t>
            </a:r>
            <a:r>
              <a:rPr lang="de-DE" dirty="0"/>
              <a:t> </a:t>
            </a:r>
          </a:p>
          <a:p>
            <a:pPr marL="457200" lvl="1" indent="0">
              <a:buNone/>
            </a:pPr>
            <a:endParaRPr lang="de-DE" sz="1200" dirty="0"/>
          </a:p>
          <a:p>
            <a:r>
              <a:rPr lang="de-DE" dirty="0"/>
              <a:t>Einsatz von Antibiotika ist der Behandlung erkrankter Tiere vorbehalten und keine Krücke für schlechtes Management</a:t>
            </a:r>
          </a:p>
          <a:p>
            <a:endParaRPr lang="de-DE" sz="1200" dirty="0"/>
          </a:p>
          <a:p>
            <a:r>
              <a:rPr lang="de-DE" dirty="0"/>
              <a:t>Selektives Trockenstellen gefährdet Eutergesundheit </a:t>
            </a:r>
            <a:r>
              <a:rPr lang="de-DE" u="sng" dirty="0"/>
              <a:t>nicht</a:t>
            </a:r>
          </a:p>
          <a:p>
            <a:endParaRPr lang="de-DE" sz="1200" dirty="0"/>
          </a:p>
          <a:p>
            <a:r>
              <a:rPr lang="de-DE" dirty="0"/>
              <a:t>STS auch ohne LKV möglich, aber man braucht andere Strategie </a:t>
            </a:r>
          </a:p>
          <a:p>
            <a:pPr lvl="1"/>
            <a:r>
              <a:rPr lang="de-DE" dirty="0"/>
              <a:t>Fokus: </a:t>
            </a:r>
            <a:r>
              <a:rPr lang="de-DE" dirty="0" err="1"/>
              <a:t>Viertelgemelksproben</a:t>
            </a:r>
            <a:r>
              <a:rPr lang="de-DE" dirty="0"/>
              <a:t> pro Kuh</a:t>
            </a:r>
          </a:p>
          <a:p>
            <a:endParaRPr lang="de-DE" sz="1200" dirty="0"/>
          </a:p>
          <a:p>
            <a:r>
              <a:rPr lang="de-DE" dirty="0"/>
              <a:t>Routineabläufe helfen bei der praktischen Umsetzung &amp; Überprüfung des Erfolges</a:t>
            </a:r>
          </a:p>
          <a:p>
            <a:pPr lvl="1"/>
            <a:r>
              <a:rPr lang="de-DE" dirty="0"/>
              <a:t>Anpassen des Vorgehens bevor Zellzahl dauerhaft hochgeht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3812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B37055-FC9B-4112-958F-175A4351F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Danke für Ihre Aufmerksamkeit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1B67314-9BA5-4962-9BBD-983EE541A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01" y="1628800"/>
            <a:ext cx="6230199" cy="4157084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5ED2650-FE7D-4E52-BBDF-6CDE41BC2CFB}"/>
              </a:ext>
            </a:extLst>
          </p:cNvPr>
          <p:cNvSpPr txBox="1"/>
          <p:nvPr/>
        </p:nvSpPr>
        <p:spPr>
          <a:xfrm>
            <a:off x="2980901" y="5805264"/>
            <a:ext cx="6230198" cy="216024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ctr"/>
            <a:r>
              <a:rPr lang="de-DE" sz="1400" dirty="0">
                <a:hlinkClick r:id="rId4"/>
              </a:rPr>
              <a:t>Ulrike.sorge@tgd-bayern.de</a:t>
            </a:r>
            <a:r>
              <a:rPr lang="de-DE" sz="1400" dirty="0"/>
              <a:t>	www.tgd-bayern.de</a:t>
            </a:r>
          </a:p>
        </p:txBody>
      </p:sp>
    </p:spTree>
    <p:extLst>
      <p:ext uri="{BB962C8B-B14F-4D97-AF65-F5344CB8AC3E}">
        <p14:creationId xmlns:p14="http://schemas.microsoft.com/office/powerpoint/2010/main" val="2313273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F3F9B-3016-41F5-82D6-1958559952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Anteil Hemmstoff-positiver Milch in Bayern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599344A2-829E-482B-903F-E04D260C881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57188" y="1412875"/>
          <a:ext cx="11515725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E16E93D7-83E8-451F-A982-E45705326861}"/>
              </a:ext>
            </a:extLst>
          </p:cNvPr>
          <p:cNvSpPr txBox="1"/>
          <p:nvPr/>
        </p:nvSpPr>
        <p:spPr>
          <a:xfrm>
            <a:off x="10200456" y="6381078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MPR Bayern e.V.</a:t>
            </a:r>
          </a:p>
        </p:txBody>
      </p:sp>
    </p:spTree>
    <p:extLst>
      <p:ext uri="{BB962C8B-B14F-4D97-AF65-F5344CB8AC3E}">
        <p14:creationId xmlns:p14="http://schemas.microsoft.com/office/powerpoint/2010/main" val="3776866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CF3F9B-3016-41F5-82D6-1958559952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Anteil Hemmstoff-positiver Milch in Bayern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599344A2-829E-482B-903F-E04D260C881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57188" y="1412875"/>
          <a:ext cx="11515725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B57F0F67-569B-44A9-88E9-C31478EC2A48}"/>
              </a:ext>
            </a:extLst>
          </p:cNvPr>
          <p:cNvSpPr txBox="1"/>
          <p:nvPr/>
        </p:nvSpPr>
        <p:spPr>
          <a:xfrm>
            <a:off x="10776520" y="6381078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sz="1000" dirty="0">
                <a:solidFill>
                  <a:schemeClr val="tx1"/>
                </a:solidFill>
              </a:rPr>
              <a:t>MPR Bayern e.V.</a:t>
            </a:r>
          </a:p>
        </p:txBody>
      </p:sp>
    </p:spTree>
    <p:extLst>
      <p:ext uri="{BB962C8B-B14F-4D97-AF65-F5344CB8AC3E}">
        <p14:creationId xmlns:p14="http://schemas.microsoft.com/office/powerpoint/2010/main" val="403650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FC205-D40B-4BB2-BF7E-A9AC02D86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Schlagzeilen…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2FFBC96-E1A0-4E51-8B50-78C0961F8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344" y="1484784"/>
            <a:ext cx="5408258" cy="467821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9F4BA59-D2D4-467D-B492-A705B42B8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1" y="1375366"/>
            <a:ext cx="5042340" cy="542179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6A9F8B6-924E-48F6-B103-5330890C8A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05" t="89520" r="5879"/>
          <a:stretch/>
        </p:blipFill>
        <p:spPr>
          <a:xfrm>
            <a:off x="4287453" y="5643769"/>
            <a:ext cx="7543782" cy="110240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9AAD23E7-EF45-4D2B-9F95-97D2099B9C8D}"/>
              </a:ext>
            </a:extLst>
          </p:cNvPr>
          <p:cNvSpPr/>
          <p:nvPr/>
        </p:nvSpPr>
        <p:spPr>
          <a:xfrm rot="16200000">
            <a:off x="9373889" y="3498580"/>
            <a:ext cx="4514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</a:rPr>
              <a:t>https://www.verbraucherzentrale.de/wissen/lebensmittel/lebensmittelproduktion/antibiotika-und-resistente-keime-bei-bioprodukten-deutlich-seltener-53091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62A5333-69E0-40CB-A659-F5870849B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20" y="1484784"/>
            <a:ext cx="1477443" cy="28865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C55803A-89A9-41D3-AA73-02AD00B640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" t="21114" r="2442" b="17487"/>
          <a:stretch/>
        </p:blipFill>
        <p:spPr>
          <a:xfrm>
            <a:off x="9329470" y="5804535"/>
            <a:ext cx="1839622" cy="2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03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F9F73-3FC4-4193-AEDE-108A354BDF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Tierzahlen &amp; relative Veränderung (2011-2021)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67E54C8-1EEA-477D-BD7B-1CB0FD524CC5}"/>
              </a:ext>
            </a:extLst>
          </p:cNvPr>
          <p:cNvCxnSpPr>
            <a:cxnSpLocks/>
          </p:cNvCxnSpPr>
          <p:nvPr/>
        </p:nvCxnSpPr>
        <p:spPr>
          <a:xfrm>
            <a:off x="1275224" y="3861048"/>
            <a:ext cx="986133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1946423C-3E01-4891-9012-E35446E7BA7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35360" y="1411402"/>
          <a:ext cx="11516059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4867C2AA-FBC2-41B0-9CBD-EABDDCF06505}"/>
              </a:ext>
            </a:extLst>
          </p:cNvPr>
          <p:cNvSpPr txBox="1"/>
          <p:nvPr/>
        </p:nvSpPr>
        <p:spPr>
          <a:xfrm rot="20257022">
            <a:off x="4735838" y="1879193"/>
            <a:ext cx="560083" cy="15277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txBody>
          <a:bodyPr wrap="square" rtlCol="0">
            <a:noAutofit/>
          </a:bodyPr>
          <a:lstStyle/>
          <a:p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58D4289-91CF-4F4E-9910-8C059CC745EB}"/>
              </a:ext>
            </a:extLst>
          </p:cNvPr>
          <p:cNvSpPr txBox="1"/>
          <p:nvPr/>
        </p:nvSpPr>
        <p:spPr>
          <a:xfrm>
            <a:off x="4802308" y="1325336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sz="1400" dirty="0"/>
              <a:t>626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0B07BC95-4FBD-495F-B314-4E2E777C2426}"/>
              </a:ext>
            </a:extLst>
          </p:cNvPr>
          <p:cNvCxnSpPr/>
          <p:nvPr/>
        </p:nvCxnSpPr>
        <p:spPr>
          <a:xfrm flipV="1">
            <a:off x="839416" y="1743989"/>
            <a:ext cx="360040" cy="1467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5B963AD4-6DE3-4F92-A7EF-947FE1A085E9}"/>
              </a:ext>
            </a:extLst>
          </p:cNvPr>
          <p:cNvSpPr txBox="1"/>
          <p:nvPr/>
        </p:nvSpPr>
        <p:spPr>
          <a:xfrm>
            <a:off x="9552384" y="640080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Sander et al., 2022</a:t>
            </a:r>
          </a:p>
        </p:txBody>
      </p:sp>
    </p:spTree>
    <p:extLst>
      <p:ext uri="{BB962C8B-B14F-4D97-AF65-F5344CB8AC3E}">
        <p14:creationId xmlns:p14="http://schemas.microsoft.com/office/powerpoint/2010/main" val="1846859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A943D-638F-4D4C-9ED7-1ACBD6B0D6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B52B16-A56F-4B2B-9256-6B0E1DF1F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760" y="1412776"/>
            <a:ext cx="7936746" cy="4968552"/>
          </a:xfrm>
        </p:spPr>
        <p:txBody>
          <a:bodyPr/>
          <a:lstStyle/>
          <a:p>
            <a:r>
              <a:rPr lang="de-DE" dirty="0"/>
              <a:t>Stimmt das mit den übermäßigen Antibiotikagaben?</a:t>
            </a:r>
          </a:p>
          <a:p>
            <a:endParaRPr lang="de-DE" dirty="0"/>
          </a:p>
          <a:p>
            <a:r>
              <a:rPr lang="de-DE" dirty="0"/>
              <a:t>Was sagt die Resistenzlage?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04BF035-AD26-4354-95CB-344CD606E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2" y="1484784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0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634A7-1511-47D4-9E3C-144859D6AE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Antibiotikamengen in Deutschland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A6093C-45B2-46E9-8583-F66F95294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47" y="1412776"/>
            <a:ext cx="8907905" cy="4968552"/>
          </a:xfrm>
        </p:spPr>
        <p:txBody>
          <a:bodyPr/>
          <a:lstStyle/>
          <a:p>
            <a:r>
              <a:rPr lang="de-DE" dirty="0"/>
              <a:t>Verkaufszahlen von Pharmaunternehmen an Tierarztpraxen</a:t>
            </a:r>
          </a:p>
          <a:p>
            <a:pPr lvl="1"/>
            <a:r>
              <a:rPr lang="de-DE" dirty="0"/>
              <a:t>Tierarzneimittel-Abgabenmengen-Register</a:t>
            </a:r>
          </a:p>
          <a:p>
            <a:pPr lvl="1"/>
            <a:r>
              <a:rPr lang="de-DE" dirty="0"/>
              <a:t>Basiert auf Wirkstoffen und Zulassungsinfo</a:t>
            </a:r>
          </a:p>
          <a:p>
            <a:pPr lvl="1"/>
            <a:r>
              <a:rPr lang="de-DE" dirty="0"/>
              <a:t>Keine Behandlungsdaten pro Tier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3C3A5C-0F0F-4217-AC22-482AA8C44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139" y="3415889"/>
            <a:ext cx="7042813" cy="262089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D09DF4B-C4B8-4EF5-A7D9-6E5A5CB33D01}"/>
              </a:ext>
            </a:extLst>
          </p:cNvPr>
          <p:cNvSpPr txBox="1"/>
          <p:nvPr/>
        </p:nvSpPr>
        <p:spPr>
          <a:xfrm>
            <a:off x="11064552" y="6165304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r"/>
            <a:r>
              <a:rPr lang="de-DE" sz="1600" dirty="0">
                <a:solidFill>
                  <a:schemeClr val="tx1"/>
                </a:solidFill>
              </a:rPr>
              <a:t>Deutsches Tierärzteblatt 2022 (10)</a:t>
            </a:r>
          </a:p>
        </p:txBody>
      </p:sp>
    </p:spTree>
    <p:extLst>
      <p:ext uri="{BB962C8B-B14F-4D97-AF65-F5344CB8AC3E}">
        <p14:creationId xmlns:p14="http://schemas.microsoft.com/office/powerpoint/2010/main" val="174363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EE932-8E47-4E11-B16A-C96902C39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Antibiotikaabgabemengen an Tierärzte in Deutschland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EC44211-E39B-4EE9-B9D7-DBF5C5B2D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650536"/>
              </p:ext>
            </p:extLst>
          </p:nvPr>
        </p:nvGraphicFramePr>
        <p:xfrm>
          <a:off x="357188" y="1412875"/>
          <a:ext cx="11515725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4A7EFF25-4E1A-477E-8CBC-540E7C856867}"/>
              </a:ext>
            </a:extLst>
          </p:cNvPr>
          <p:cNvCxnSpPr>
            <a:cxnSpLocks/>
          </p:cNvCxnSpPr>
          <p:nvPr/>
        </p:nvCxnSpPr>
        <p:spPr>
          <a:xfrm>
            <a:off x="11280576" y="1772816"/>
            <a:ext cx="0" cy="25202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F079EF70-301B-4D43-A371-8F2A17D0936E}"/>
              </a:ext>
            </a:extLst>
          </p:cNvPr>
          <p:cNvSpPr txBox="1"/>
          <p:nvPr/>
        </p:nvSpPr>
        <p:spPr>
          <a:xfrm>
            <a:off x="11280576" y="297180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-65%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A8E35C7-75E8-4AD0-BE61-6991079E016D}"/>
              </a:ext>
            </a:extLst>
          </p:cNvPr>
          <p:cNvCxnSpPr/>
          <p:nvPr/>
        </p:nvCxnSpPr>
        <p:spPr>
          <a:xfrm>
            <a:off x="1199456" y="1772816"/>
            <a:ext cx="1029714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0F45D9E1-AADC-4E48-8F20-C1BA8801DF85}"/>
              </a:ext>
            </a:extLst>
          </p:cNvPr>
          <p:cNvSpPr txBox="1"/>
          <p:nvPr/>
        </p:nvSpPr>
        <p:spPr>
          <a:xfrm>
            <a:off x="9552384" y="640080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Sander et al., 2022</a:t>
            </a:r>
          </a:p>
        </p:txBody>
      </p:sp>
    </p:spTree>
    <p:extLst>
      <p:ext uri="{BB962C8B-B14F-4D97-AF65-F5344CB8AC3E}">
        <p14:creationId xmlns:p14="http://schemas.microsoft.com/office/powerpoint/2010/main" val="393712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5EA3D6-8930-41D8-8976-FF120046A0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Abgabemenge je PLZ (2021)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B17C32D-D977-4C1B-8DDF-555F8336C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6816080" y="186015"/>
            <a:ext cx="4047328" cy="6214261"/>
          </a:xfrm>
          <a:prstGeom prst="rect">
            <a:avLst/>
          </a:prstGeom>
        </p:spPr>
      </p:pic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835329ED-6397-4DDE-B13D-C0739BFC08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4174589"/>
              </p:ext>
            </p:extLst>
          </p:nvPr>
        </p:nvGraphicFramePr>
        <p:xfrm>
          <a:off x="334160" y="1340768"/>
          <a:ext cx="626589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93C04268-0173-4CF3-B72D-6564B4FC52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845252"/>
              </p:ext>
            </p:extLst>
          </p:nvPr>
        </p:nvGraphicFramePr>
        <p:xfrm>
          <a:off x="695400" y="4581129"/>
          <a:ext cx="6048672" cy="144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CCA9A08F-00DA-444D-B324-1B05869FEB30}"/>
              </a:ext>
            </a:extLst>
          </p:cNvPr>
          <p:cNvSpPr txBox="1"/>
          <p:nvPr/>
        </p:nvSpPr>
        <p:spPr>
          <a:xfrm>
            <a:off x="551384" y="234888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913B1EF-09DB-44D2-BB83-A520A5C52828}"/>
              </a:ext>
            </a:extLst>
          </p:cNvPr>
          <p:cNvSpPr txBox="1"/>
          <p:nvPr/>
        </p:nvSpPr>
        <p:spPr>
          <a:xfrm>
            <a:off x="626624" y="5157192"/>
            <a:ext cx="428816" cy="36004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</a:p>
          <a:p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00BE5C9-8882-4253-8539-E1B92EFF1F3D}"/>
              </a:ext>
            </a:extLst>
          </p:cNvPr>
          <p:cNvSpPr txBox="1"/>
          <p:nvPr/>
        </p:nvSpPr>
        <p:spPr>
          <a:xfrm>
            <a:off x="617388" y="5770200"/>
            <a:ext cx="428816" cy="36004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</a:p>
          <a:p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e-DE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D0209A8-4853-4EF7-99EC-DD34CCA044D6}"/>
              </a:ext>
            </a:extLst>
          </p:cNvPr>
          <p:cNvSpPr txBox="1"/>
          <p:nvPr/>
        </p:nvSpPr>
        <p:spPr>
          <a:xfrm>
            <a:off x="3935760" y="5429052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relative Differenz zu 2020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C1D261-36F4-4FDE-A47F-1AF4031B7E73}"/>
              </a:ext>
            </a:extLst>
          </p:cNvPr>
          <p:cNvSpPr txBox="1"/>
          <p:nvPr/>
        </p:nvSpPr>
        <p:spPr>
          <a:xfrm>
            <a:off x="839416" y="1643716"/>
            <a:ext cx="940838" cy="921188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Abgabe (i.t.)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D733531-78AA-43AA-9B7F-CC21500A5646}"/>
              </a:ext>
            </a:extLst>
          </p:cNvPr>
          <p:cNvSpPr txBox="1"/>
          <p:nvPr/>
        </p:nvSpPr>
        <p:spPr>
          <a:xfrm>
            <a:off x="9552384" y="640080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Sander et al., 2022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DCFF2E2-29E1-48CF-916D-1D56A8B8A9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15"/>
          <a:stretch/>
        </p:blipFill>
        <p:spPr>
          <a:xfrm>
            <a:off x="10704512" y="3293145"/>
            <a:ext cx="1152128" cy="130304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995101B-3467-4336-8159-416107804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4512" y="1983878"/>
            <a:ext cx="1080120" cy="127965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6EED897-781B-42F1-B3B3-E5D4772F9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4512" y="4653136"/>
            <a:ext cx="1080120" cy="1277514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6C90A5D-FD37-4235-9BB9-23428875D26C}"/>
              </a:ext>
            </a:extLst>
          </p:cNvPr>
          <p:cNvSpPr txBox="1"/>
          <p:nvPr/>
        </p:nvSpPr>
        <p:spPr>
          <a:xfrm rot="16200000">
            <a:off x="10218142" y="3500064"/>
            <a:ext cx="3946771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sz="1000" dirty="0">
                <a:solidFill>
                  <a:schemeClr val="tx1"/>
                </a:solidFill>
              </a:rPr>
              <a:t>     Schweine                       Masthähnchen                  Milch   </a:t>
            </a:r>
          </a:p>
          <a:p>
            <a:r>
              <a:rPr lang="de-DE" sz="1000" dirty="0">
                <a:solidFill>
                  <a:schemeClr val="tx1"/>
                </a:solidFill>
              </a:rPr>
              <a:t>                                   (Quelle: Thünen Institut)    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151DC76-3D8B-4421-940B-1AD534DF6396}"/>
              </a:ext>
            </a:extLst>
          </p:cNvPr>
          <p:cNvSpPr txBox="1"/>
          <p:nvPr/>
        </p:nvSpPr>
        <p:spPr>
          <a:xfrm>
            <a:off x="10622232" y="1772816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sz="1000" b="1" dirty="0">
                <a:solidFill>
                  <a:schemeClr val="tx1"/>
                </a:solidFill>
              </a:rPr>
              <a:t>Verteilung der Betriebe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EB8FFF2-CFE6-46BF-8F28-93B84B53A519}"/>
              </a:ext>
            </a:extLst>
          </p:cNvPr>
          <p:cNvSpPr txBox="1"/>
          <p:nvPr/>
        </p:nvSpPr>
        <p:spPr>
          <a:xfrm>
            <a:off x="6888088" y="1146448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sz="1000" b="1" dirty="0">
                <a:solidFill>
                  <a:schemeClr val="tx1"/>
                </a:solidFill>
              </a:rPr>
              <a:t>Abgabemengen</a:t>
            </a:r>
          </a:p>
        </p:txBody>
      </p:sp>
    </p:spTree>
    <p:extLst>
      <p:ext uri="{BB962C8B-B14F-4D97-AF65-F5344CB8AC3E}">
        <p14:creationId xmlns:p14="http://schemas.microsoft.com/office/powerpoint/2010/main" val="48047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D4E46D5-2C85-49F6-ABE2-01C0B8537C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903486"/>
              </p:ext>
            </p:extLst>
          </p:nvPr>
        </p:nvGraphicFramePr>
        <p:xfrm>
          <a:off x="348995" y="1484784"/>
          <a:ext cx="11651661" cy="36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45D0CEC-54E1-433E-9E60-199D913146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Tierzahlen &amp; relative Veränderung (2011-2021)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1946423C-3E01-4891-9012-E35446E7BA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489776"/>
              </p:ext>
            </p:extLst>
          </p:nvPr>
        </p:nvGraphicFramePr>
        <p:xfrm>
          <a:off x="412923" y="1412453"/>
          <a:ext cx="11515725" cy="4968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BEC5E9F-32FF-40DE-88CB-F6910505139D}"/>
              </a:ext>
            </a:extLst>
          </p:cNvPr>
          <p:cNvCxnSpPr>
            <a:cxnSpLocks/>
          </p:cNvCxnSpPr>
          <p:nvPr/>
        </p:nvCxnSpPr>
        <p:spPr>
          <a:xfrm flipV="1">
            <a:off x="5087888" y="1737943"/>
            <a:ext cx="576064" cy="2907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F7818036-8077-4C5B-A10E-33359E09BEF3}"/>
              </a:ext>
            </a:extLst>
          </p:cNvPr>
          <p:cNvCxnSpPr>
            <a:cxnSpLocks/>
          </p:cNvCxnSpPr>
          <p:nvPr/>
        </p:nvCxnSpPr>
        <p:spPr>
          <a:xfrm flipV="1">
            <a:off x="5162316" y="1882443"/>
            <a:ext cx="576064" cy="2907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7C4F86CE-1D2B-4265-8F28-676750F839A2}"/>
              </a:ext>
            </a:extLst>
          </p:cNvPr>
          <p:cNvSpPr/>
          <p:nvPr/>
        </p:nvSpPr>
        <p:spPr>
          <a:xfrm rot="20064091">
            <a:off x="5080802" y="1907520"/>
            <a:ext cx="648072" cy="1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638E86A-526D-4F6B-8F9C-D4EE7A8FEB93}"/>
              </a:ext>
            </a:extLst>
          </p:cNvPr>
          <p:cNvSpPr txBox="1"/>
          <p:nvPr/>
        </p:nvSpPr>
        <p:spPr>
          <a:xfrm>
            <a:off x="4802276" y="1412453"/>
            <a:ext cx="720080" cy="203988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de-DE" dirty="0">
                <a:solidFill>
                  <a:srgbClr val="0070C2"/>
                </a:solidFill>
              </a:rPr>
              <a:t>626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CE3628A-E008-42C2-9678-B796D2E16C8D}"/>
              </a:ext>
            </a:extLst>
          </p:cNvPr>
          <p:cNvSpPr txBox="1"/>
          <p:nvPr/>
        </p:nvSpPr>
        <p:spPr>
          <a:xfrm>
            <a:off x="983432" y="1589925"/>
            <a:ext cx="3672408" cy="834433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dirty="0" err="1">
                <a:solidFill>
                  <a:srgbClr val="0070C2"/>
                </a:solidFill>
              </a:rPr>
              <a:t>Tierzahl</a:t>
            </a:r>
            <a:r>
              <a:rPr lang="de-DE" dirty="0">
                <a:solidFill>
                  <a:srgbClr val="0070C2"/>
                </a:solidFill>
              </a:rPr>
              <a:t> 2021 (in </a:t>
            </a:r>
            <a:r>
              <a:rPr lang="de-DE" dirty="0" err="1">
                <a:solidFill>
                  <a:srgbClr val="0070C2"/>
                </a:solidFill>
              </a:rPr>
              <a:t>Mio</a:t>
            </a:r>
            <a:r>
              <a:rPr lang="de-DE" dirty="0">
                <a:solidFill>
                  <a:srgbClr val="0070C2"/>
                </a:solidFill>
              </a:rPr>
              <a:t>)</a:t>
            </a:r>
          </a:p>
          <a:p>
            <a:r>
              <a:rPr lang="de-DE" dirty="0">
                <a:solidFill>
                  <a:srgbClr val="FFC000"/>
                </a:solidFill>
              </a:rPr>
              <a:t>% Veränderung zw. 2011 und 2021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EA4D845-161D-461D-8D2D-CA0F1C870C84}"/>
              </a:ext>
            </a:extLst>
          </p:cNvPr>
          <p:cNvSpPr txBox="1"/>
          <p:nvPr/>
        </p:nvSpPr>
        <p:spPr>
          <a:xfrm>
            <a:off x="9552384" y="6400800"/>
            <a:ext cx="914400" cy="91440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Sander et al., 2022</a:t>
            </a:r>
          </a:p>
        </p:txBody>
      </p:sp>
    </p:spTree>
    <p:extLst>
      <p:ext uri="{BB962C8B-B14F-4D97-AF65-F5344CB8AC3E}">
        <p14:creationId xmlns:p14="http://schemas.microsoft.com/office/powerpoint/2010/main" val="341696821"/>
      </p:ext>
    </p:extLst>
  </p:cSld>
  <p:clrMapOvr>
    <a:masterClrMapping/>
  </p:clrMapOvr>
</p:sld>
</file>

<file path=ppt/theme/theme1.xml><?xml version="1.0" encoding="utf-8"?>
<a:theme xmlns:a="http://schemas.openxmlformats.org/drawingml/2006/main" name="TGD-PowerPointVorlage-Deut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Autofit/>
      </a:bodyPr>
      <a:lstStyle>
        <a:defPPr>
          <a:defRPr sz="1000" dirty="0" smtClean="0">
            <a:solidFill>
              <a:schemeClr val="tx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TGD-PowerPointVorlage-Deutsch</Template>
  <TotalTime>0</TotalTime>
  <Words>1389</Words>
  <Application>Microsoft Office PowerPoint</Application>
  <PresentationFormat>Breitbild</PresentationFormat>
  <Paragraphs>335</Paragraphs>
  <Slides>40</Slides>
  <Notes>5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3" baseType="lpstr">
      <vt:lpstr>Arial</vt:lpstr>
      <vt:lpstr>Calibri</vt:lpstr>
      <vt:lpstr>TGD-PowerPointVorlage-Deutsch</vt:lpstr>
      <vt:lpstr>Selektives Trockenstellen –  Reduktion von Antibiotikabehandlungen in der Milchviehhaltung</vt:lpstr>
      <vt:lpstr>Antibiotikaeinsatz</vt:lpstr>
      <vt:lpstr>Beunruhigungsthemen der Verbraucher (Meinungsumfrage)</vt:lpstr>
      <vt:lpstr>Schlagzeilen…</vt:lpstr>
      <vt:lpstr>Fragen</vt:lpstr>
      <vt:lpstr>Antibiotikamengen in Deutschland</vt:lpstr>
      <vt:lpstr>Antibiotikaabgabemengen an Tierärzte in Deutschland</vt:lpstr>
      <vt:lpstr>Abgabemenge je PLZ (2021)</vt:lpstr>
      <vt:lpstr>Tierzahlen &amp; relative Veränderung (2011-2021)</vt:lpstr>
      <vt:lpstr>Vergleich der Abgabemengen je Wirkstoffklasse  (2011-2021)</vt:lpstr>
      <vt:lpstr>Antibiotikaabgabemengen nach Anwendungsart</vt:lpstr>
      <vt:lpstr>QS</vt:lpstr>
      <vt:lpstr>Therapieindex</vt:lpstr>
      <vt:lpstr>Antibiotikaverkaufszahlen in Deutschland</vt:lpstr>
      <vt:lpstr>Zellzahlentwicklung seit 1998</vt:lpstr>
      <vt:lpstr>Einflussfaktoren auf die Eutergesundheit</vt:lpstr>
      <vt:lpstr>Erregernachweis bei klinischen Mastitiden 2015-2021</vt:lpstr>
      <vt:lpstr>Fragen</vt:lpstr>
      <vt:lpstr>In vitro resistente Streptococcus spp. (Penicillin)</vt:lpstr>
      <vt:lpstr>In vitro resistant Streptococcus spp. isolates (Penicillin)</vt:lpstr>
      <vt:lpstr>Resistant isolates by clinical status</vt:lpstr>
      <vt:lpstr>In vitro Resistenzen S. uberis</vt:lpstr>
      <vt:lpstr>Resistenzen S. aureus &amp; E. coli (2015 - 2021)</vt:lpstr>
      <vt:lpstr>Intramammäre Euterbehandlungen</vt:lpstr>
      <vt:lpstr>Eutergesundheit &amp; Trockenstehphase</vt:lpstr>
      <vt:lpstr>Selektive Behandlungen zum Trockenstellen</vt:lpstr>
      <vt:lpstr>STAR Initiative</vt:lpstr>
      <vt:lpstr>STAR Initiative</vt:lpstr>
      <vt:lpstr>STAR Initiative</vt:lpstr>
      <vt:lpstr>Beschreibung der Herden</vt:lpstr>
      <vt:lpstr>Bestandsuntersuchungen</vt:lpstr>
      <vt:lpstr>Euterstatus der Herde (LKV Daten)</vt:lpstr>
      <vt:lpstr>Behandlungen &amp; Eutergesundheit (LKV)</vt:lpstr>
      <vt:lpstr>Veränderung der Ausheilungs- und Neuinfektionsraten</vt:lpstr>
      <vt:lpstr>Behandlungen</vt:lpstr>
      <vt:lpstr>Zusammenfassung</vt:lpstr>
      <vt:lpstr>Danke für Ihre Aufmerksamkeit</vt:lpstr>
      <vt:lpstr>Anteil Hemmstoff-positiver Milch in Bayern</vt:lpstr>
      <vt:lpstr>Anteil Hemmstoff-positiver Milch in Bayern</vt:lpstr>
      <vt:lpstr>Tierzahlen &amp; relative Veränderung (2011-2021)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Reproduktion. Euterkunde 7. Sem LMU 2017. Sorge</dc:title>
  <dc:creator>Sorge Ulrike</dc:creator>
  <cp:lastModifiedBy>Sorge Ulrike</cp:lastModifiedBy>
  <cp:revision>454</cp:revision>
  <cp:lastPrinted>2022-04-25T07:53:28Z</cp:lastPrinted>
  <dcterms:created xsi:type="dcterms:W3CDTF">2017-11-08T06:38:19Z</dcterms:created>
  <dcterms:modified xsi:type="dcterms:W3CDTF">2022-11-24T07:21:15Z</dcterms:modified>
</cp:coreProperties>
</file>